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29"/>
  </p:handout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Lst>
  <p:sldSz cx="9144000" cy="6858000" type="screen4x3"/>
  <p:notesSz cx="7004050" cy="929005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53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67163" y="0"/>
            <a:ext cx="3035300" cy="465138"/>
          </a:xfrm>
          <a:prstGeom prst="rect">
            <a:avLst/>
          </a:prstGeom>
        </p:spPr>
        <p:txBody>
          <a:bodyPr vert="horz" lIns="91440" tIns="45720" rIns="91440" bIns="45720" rtlCol="0"/>
          <a:lstStyle>
            <a:lvl1pPr algn="r">
              <a:defRPr sz="1200"/>
            </a:lvl1pPr>
          </a:lstStyle>
          <a:p>
            <a:fld id="{A496CD6B-043C-480A-8A3D-3FC4F35E7E5A}" type="datetimeFigureOut">
              <a:rPr lang="en-US" smtClean="0"/>
              <a:pPr/>
              <a:t>1/5/2012</a:t>
            </a:fld>
            <a:endParaRPr lang="en-US"/>
          </a:p>
        </p:txBody>
      </p:sp>
      <p:sp>
        <p:nvSpPr>
          <p:cNvPr id="4" name="Footer Placeholder 3"/>
          <p:cNvSpPr>
            <a:spLocks noGrp="1"/>
          </p:cNvSpPr>
          <p:nvPr>
            <p:ph type="ftr" sz="quarter" idx="2"/>
          </p:nvPr>
        </p:nvSpPr>
        <p:spPr>
          <a:xfrm>
            <a:off x="0" y="8823325"/>
            <a:ext cx="303530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67163" y="8823325"/>
            <a:ext cx="3035300" cy="465138"/>
          </a:xfrm>
          <a:prstGeom prst="rect">
            <a:avLst/>
          </a:prstGeom>
        </p:spPr>
        <p:txBody>
          <a:bodyPr vert="horz" lIns="91440" tIns="45720" rIns="91440" bIns="45720" rtlCol="0" anchor="b"/>
          <a:lstStyle>
            <a:lvl1pPr algn="r">
              <a:defRPr sz="1200"/>
            </a:lvl1pPr>
          </a:lstStyle>
          <a:p>
            <a:fld id="{7E5D4B32-D9D6-4FF2-90D0-C5EB6AC834D8}"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showMasterPhAnim="0" type="title" preserve="1">
  <p:cSld name="Title Slide">
    <p:spTree>
      <p:nvGrpSpPr>
        <p:cNvPr id="1" name=""/>
        <p:cNvGrpSpPr/>
        <p:nvPr/>
      </p:nvGrpSpPr>
      <p:grpSpPr>
        <a:xfrm>
          <a:off x="0" y="0"/>
          <a:ext cx="0" cy="0"/>
          <a:chOff x="0" y="0"/>
          <a:chExt cx="0" cy="0"/>
        </a:xfrm>
      </p:grpSpPr>
      <p:sp>
        <p:nvSpPr>
          <p:cNvPr id="68610" name="Rectangle 2"/>
          <p:cNvSpPr>
            <a:spLocks noChangeArrowheads="1"/>
          </p:cNvSpPr>
          <p:nvPr/>
        </p:nvSpPr>
        <p:spPr bwMode="auto">
          <a:xfrm>
            <a:off x="381000" y="990600"/>
            <a:ext cx="76200" cy="5105400"/>
          </a:xfrm>
          <a:prstGeom prst="rect">
            <a:avLst/>
          </a:prstGeom>
          <a:solidFill>
            <a:schemeClr val="bg2"/>
          </a:solidFill>
          <a:ln w="12700">
            <a:noFill/>
            <a:miter lim="800000"/>
            <a:headEnd/>
            <a:tailEnd/>
          </a:ln>
          <a:effectLst/>
        </p:spPr>
        <p:txBody>
          <a:bodyPr wrap="none" anchor="ctr"/>
          <a:lstStyle/>
          <a:p>
            <a:pPr algn="ctr" eaLnBrk="1" hangingPunct="1"/>
            <a:endParaRPr lang="en-US" sz="2400"/>
          </a:p>
        </p:txBody>
      </p:sp>
      <p:sp>
        <p:nvSpPr>
          <p:cNvPr id="68611" name="Rectangle 3"/>
          <p:cNvSpPr>
            <a:spLocks noGrp="1" noChangeArrowheads="1"/>
          </p:cNvSpPr>
          <p:nvPr>
            <p:ph type="ctrTitle"/>
          </p:nvPr>
        </p:nvSpPr>
        <p:spPr>
          <a:xfrm>
            <a:off x="762000" y="1371600"/>
            <a:ext cx="7696200" cy="2057400"/>
          </a:xfrm>
        </p:spPr>
        <p:txBody>
          <a:bodyPr/>
          <a:lstStyle>
            <a:lvl1pPr>
              <a:defRPr sz="5400"/>
            </a:lvl1pPr>
          </a:lstStyle>
          <a:p>
            <a:r>
              <a:rPr lang="en-US" smtClean="0"/>
              <a:t>Click to edit Master title style</a:t>
            </a:r>
            <a:endParaRPr lang="en-US"/>
          </a:p>
        </p:txBody>
      </p:sp>
      <p:sp>
        <p:nvSpPr>
          <p:cNvPr id="68612" name="Rectangle 4"/>
          <p:cNvSpPr>
            <a:spLocks noGrp="1" noChangeArrowheads="1"/>
          </p:cNvSpPr>
          <p:nvPr>
            <p:ph type="subTitle" idx="1"/>
          </p:nvPr>
        </p:nvSpPr>
        <p:spPr>
          <a:xfrm>
            <a:off x="762000" y="3765550"/>
            <a:ext cx="7696200" cy="2057400"/>
          </a:xfrm>
        </p:spPr>
        <p:txBody>
          <a:bodyPr/>
          <a:lstStyle>
            <a:lvl1pPr marL="0" indent="0">
              <a:buFont typeface="Wingdings" pitchFamily="2" charset="2"/>
              <a:buNone/>
              <a:defRPr sz="2800">
                <a:latin typeface="Arial" charset="0"/>
              </a:defRPr>
            </a:lvl1pPr>
          </a:lstStyle>
          <a:p>
            <a:r>
              <a:rPr lang="en-US" smtClean="0"/>
              <a:t>Click to edit Master subtitle style</a:t>
            </a:r>
            <a:endParaRPr lang="en-US"/>
          </a:p>
        </p:txBody>
      </p:sp>
      <p:sp>
        <p:nvSpPr>
          <p:cNvPr id="68613" name="Rectangle 5"/>
          <p:cNvSpPr>
            <a:spLocks noGrp="1" noChangeArrowheads="1"/>
          </p:cNvSpPr>
          <p:nvPr>
            <p:ph type="dt" sz="half" idx="2"/>
          </p:nvPr>
        </p:nvSpPr>
        <p:spPr>
          <a:xfrm>
            <a:off x="457200" y="6248400"/>
            <a:ext cx="2133600" cy="457200"/>
          </a:xfrm>
        </p:spPr>
        <p:txBody>
          <a:bodyPr/>
          <a:lstStyle>
            <a:lvl1pPr>
              <a:defRPr/>
            </a:lvl1pPr>
          </a:lstStyle>
          <a:p>
            <a:fld id="{859AC70E-D943-42EF-8611-3CFB8159724F}" type="datetimeFigureOut">
              <a:rPr lang="en-US" smtClean="0"/>
              <a:pPr/>
              <a:t>1/5/2012</a:t>
            </a:fld>
            <a:endParaRPr lang="en-US"/>
          </a:p>
        </p:txBody>
      </p:sp>
      <p:sp>
        <p:nvSpPr>
          <p:cNvPr id="68614" name="Rectangle 6"/>
          <p:cNvSpPr>
            <a:spLocks noGrp="1" noChangeArrowheads="1"/>
          </p:cNvSpPr>
          <p:nvPr>
            <p:ph type="ftr" sz="quarter" idx="3"/>
          </p:nvPr>
        </p:nvSpPr>
        <p:spPr/>
        <p:txBody>
          <a:bodyPr/>
          <a:lstStyle>
            <a:lvl1pPr>
              <a:defRPr/>
            </a:lvl1pPr>
          </a:lstStyle>
          <a:p>
            <a:endParaRPr lang="en-US"/>
          </a:p>
        </p:txBody>
      </p:sp>
      <p:sp>
        <p:nvSpPr>
          <p:cNvPr id="68615" name="Rectangle 7"/>
          <p:cNvSpPr>
            <a:spLocks noGrp="1" noChangeArrowheads="1"/>
          </p:cNvSpPr>
          <p:nvPr>
            <p:ph type="sldNum" sz="quarter" idx="4"/>
          </p:nvPr>
        </p:nvSpPr>
        <p:spPr>
          <a:xfrm>
            <a:off x="6553200" y="6248400"/>
            <a:ext cx="2133600" cy="457200"/>
          </a:xfrm>
        </p:spPr>
        <p:txBody>
          <a:bodyPr/>
          <a:lstStyle>
            <a:lvl1pPr>
              <a:defRPr b="1"/>
            </a:lvl1pPr>
          </a:lstStyle>
          <a:p>
            <a:fld id="{FDB809FD-DCB2-4172-97BB-11AC7A64CEBD}" type="slidenum">
              <a:rPr lang="en-US" smtClean="0"/>
              <a:pPr/>
              <a:t>‹#›</a:t>
            </a:fld>
            <a:endParaRPr lang="en-US"/>
          </a:p>
        </p:txBody>
      </p:sp>
      <p:grpSp>
        <p:nvGrpSpPr>
          <p:cNvPr id="2" name="Group 8"/>
          <p:cNvGrpSpPr>
            <a:grpSpLocks/>
          </p:cNvGrpSpPr>
          <p:nvPr/>
        </p:nvGrpSpPr>
        <p:grpSpPr bwMode="auto">
          <a:xfrm>
            <a:off x="381000" y="304800"/>
            <a:ext cx="8391525" cy="5791200"/>
            <a:chOff x="240" y="192"/>
            <a:chExt cx="5286" cy="3648"/>
          </a:xfrm>
        </p:grpSpPr>
        <p:sp>
          <p:nvSpPr>
            <p:cNvPr id="68617" name="Rectangle 9"/>
            <p:cNvSpPr>
              <a:spLocks noChangeArrowheads="1"/>
            </p:cNvSpPr>
            <p:nvPr/>
          </p:nvSpPr>
          <p:spPr bwMode="auto">
            <a:xfrm flipV="1">
              <a:off x="5236" y="192"/>
              <a:ext cx="288" cy="288"/>
            </a:xfrm>
            <a:prstGeom prst="rect">
              <a:avLst/>
            </a:prstGeom>
            <a:solidFill>
              <a:schemeClr val="bg2"/>
            </a:solidFill>
            <a:ln w="12700">
              <a:solidFill>
                <a:schemeClr val="tx1"/>
              </a:solidFill>
              <a:miter lim="800000"/>
              <a:headEnd/>
              <a:tailEnd/>
            </a:ln>
            <a:effectLst/>
          </p:spPr>
          <p:txBody>
            <a:bodyPr rot="10800000" wrap="none" anchor="ctr"/>
            <a:lstStyle/>
            <a:p>
              <a:pPr algn="ctr" eaLnBrk="1" hangingPunct="1"/>
              <a:endParaRPr lang="en-US" sz="2400"/>
            </a:p>
          </p:txBody>
        </p:sp>
        <p:sp>
          <p:nvSpPr>
            <p:cNvPr id="68618" name="Rectangle 10"/>
            <p:cNvSpPr>
              <a:spLocks noChangeArrowheads="1"/>
            </p:cNvSpPr>
            <p:nvPr/>
          </p:nvSpPr>
          <p:spPr bwMode="auto">
            <a:xfrm flipV="1">
              <a:off x="240" y="192"/>
              <a:ext cx="5004" cy="288"/>
            </a:xfrm>
            <a:prstGeom prst="rect">
              <a:avLst/>
            </a:prstGeom>
            <a:solidFill>
              <a:schemeClr val="accent2"/>
            </a:solidFill>
            <a:ln w="12700">
              <a:solidFill>
                <a:schemeClr val="tx1"/>
              </a:solidFill>
              <a:miter lim="800000"/>
              <a:headEnd/>
              <a:tailEnd/>
            </a:ln>
            <a:effectLst/>
          </p:spPr>
          <p:txBody>
            <a:bodyPr wrap="none" anchor="ctr"/>
            <a:lstStyle/>
            <a:p>
              <a:pPr algn="ctr" eaLnBrk="1" hangingPunct="1"/>
              <a:endParaRPr lang="en-US" sz="2400"/>
            </a:p>
          </p:txBody>
        </p:sp>
        <p:sp>
          <p:nvSpPr>
            <p:cNvPr id="68619" name="Rectangle 11"/>
            <p:cNvSpPr>
              <a:spLocks noChangeArrowheads="1"/>
            </p:cNvSpPr>
            <p:nvPr/>
          </p:nvSpPr>
          <p:spPr bwMode="auto">
            <a:xfrm flipV="1">
              <a:off x="240" y="480"/>
              <a:ext cx="5004" cy="144"/>
            </a:xfrm>
            <a:prstGeom prst="rect">
              <a:avLst/>
            </a:prstGeom>
            <a:solidFill>
              <a:schemeClr val="bg2"/>
            </a:solidFill>
            <a:ln w="12700">
              <a:solidFill>
                <a:schemeClr val="tx1"/>
              </a:solidFill>
              <a:miter lim="800000"/>
              <a:headEnd/>
              <a:tailEnd/>
            </a:ln>
            <a:effectLst/>
          </p:spPr>
          <p:txBody>
            <a:bodyPr rot="10800000" wrap="none" anchor="ctr"/>
            <a:lstStyle/>
            <a:p>
              <a:pPr algn="ctr" eaLnBrk="1" hangingPunct="1"/>
              <a:endParaRPr lang="en-US" sz="2400"/>
            </a:p>
          </p:txBody>
        </p:sp>
        <p:sp>
          <p:nvSpPr>
            <p:cNvPr id="68620" name="Rectangle 12"/>
            <p:cNvSpPr>
              <a:spLocks noChangeArrowheads="1"/>
            </p:cNvSpPr>
            <p:nvPr/>
          </p:nvSpPr>
          <p:spPr bwMode="auto">
            <a:xfrm flipV="1">
              <a:off x="5242" y="480"/>
              <a:ext cx="282" cy="144"/>
            </a:xfrm>
            <a:prstGeom prst="rect">
              <a:avLst/>
            </a:prstGeom>
            <a:solidFill>
              <a:schemeClr val="accent2"/>
            </a:solidFill>
            <a:ln w="12700">
              <a:solidFill>
                <a:schemeClr val="tx1"/>
              </a:solidFill>
              <a:miter lim="800000"/>
              <a:headEnd/>
              <a:tailEnd/>
            </a:ln>
            <a:effectLst/>
          </p:spPr>
          <p:txBody>
            <a:bodyPr wrap="none" anchor="ctr"/>
            <a:lstStyle/>
            <a:p>
              <a:pPr algn="ctr" eaLnBrk="1" hangingPunct="1"/>
              <a:endParaRPr lang="en-US" sz="2400"/>
            </a:p>
          </p:txBody>
        </p:sp>
        <p:sp>
          <p:nvSpPr>
            <p:cNvPr id="68621" name="Line 13"/>
            <p:cNvSpPr>
              <a:spLocks noChangeShapeType="1"/>
            </p:cNvSpPr>
            <p:nvPr/>
          </p:nvSpPr>
          <p:spPr bwMode="auto">
            <a:xfrm flipH="1">
              <a:off x="480" y="2256"/>
              <a:ext cx="4848" cy="0"/>
            </a:xfrm>
            <a:prstGeom prst="line">
              <a:avLst/>
            </a:prstGeom>
            <a:noFill/>
            <a:ln w="12700">
              <a:solidFill>
                <a:schemeClr val="tx1"/>
              </a:solidFill>
              <a:round/>
              <a:headEnd/>
              <a:tailEnd/>
            </a:ln>
            <a:effectLst/>
          </p:spPr>
          <p:txBody>
            <a:bodyPr/>
            <a:lstStyle/>
            <a:p>
              <a:endParaRPr lang="en-US"/>
            </a:p>
          </p:txBody>
        </p:sp>
        <p:sp>
          <p:nvSpPr>
            <p:cNvPr id="68622" name="Rectangle 14"/>
            <p:cNvSpPr>
              <a:spLocks noChangeArrowheads="1"/>
            </p:cNvSpPr>
            <p:nvPr/>
          </p:nvSpPr>
          <p:spPr bwMode="auto">
            <a:xfrm>
              <a:off x="240" y="192"/>
              <a:ext cx="5286" cy="3648"/>
            </a:xfrm>
            <a:prstGeom prst="rect">
              <a:avLst/>
            </a:prstGeom>
            <a:noFill/>
            <a:ln w="12700">
              <a:solidFill>
                <a:schemeClr val="tx1"/>
              </a:solidFill>
              <a:miter lim="800000"/>
              <a:headEnd/>
              <a:tailEnd/>
            </a:ln>
            <a:effectLst/>
          </p:spPr>
          <p:txBody>
            <a:bodyPr wrap="none" anchor="ctr"/>
            <a:lstStyle/>
            <a:p>
              <a:pPr algn="ctr" eaLnBrk="1" hangingPunct="1"/>
              <a:endParaRPr lang="en-US" sz="2400"/>
            </a:p>
          </p:txBody>
        </p:sp>
      </p:grpSp>
    </p:spTree>
  </p:cSld>
  <p:clrMapOvr>
    <a:masterClrMapping/>
  </p:clrMapOvr>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68611"/>
                                        </p:tgtEl>
                                        <p:attrNameLst>
                                          <p:attrName>style.visibility</p:attrName>
                                        </p:attrNameLst>
                                      </p:cBhvr>
                                      <p:to>
                                        <p:strVal val="visible"/>
                                      </p:to>
                                    </p:set>
                                    <p:animEffect transition="in" filter="fade">
                                      <p:cBhvr>
                                        <p:cTn id="7" dur="800" decel="100000"/>
                                        <p:tgtEl>
                                          <p:spTgt spid="68611"/>
                                        </p:tgtEl>
                                      </p:cBhvr>
                                    </p:animEffect>
                                    <p:anim calcmode="lin" valueType="num">
                                      <p:cBhvr>
                                        <p:cTn id="8" dur="800" decel="100000" fill="hold"/>
                                        <p:tgtEl>
                                          <p:spTgt spid="68611"/>
                                        </p:tgtEl>
                                        <p:attrNameLst>
                                          <p:attrName>style.rotation</p:attrName>
                                        </p:attrNameLst>
                                      </p:cBhvr>
                                      <p:tavLst>
                                        <p:tav tm="0">
                                          <p:val>
                                            <p:fltVal val="-90"/>
                                          </p:val>
                                        </p:tav>
                                        <p:tav tm="100000">
                                          <p:val>
                                            <p:fltVal val="0"/>
                                          </p:val>
                                        </p:tav>
                                      </p:tavLst>
                                    </p:anim>
                                    <p:anim calcmode="lin" valueType="num">
                                      <p:cBhvr>
                                        <p:cTn id="9" dur="800" decel="100000" fill="hold"/>
                                        <p:tgtEl>
                                          <p:spTgt spid="68611"/>
                                        </p:tgtEl>
                                        <p:attrNameLst>
                                          <p:attrName>ppt_x</p:attrName>
                                        </p:attrNameLst>
                                      </p:cBhvr>
                                      <p:tavLst>
                                        <p:tav tm="0">
                                          <p:val>
                                            <p:strVal val="#ppt_x+0.4"/>
                                          </p:val>
                                        </p:tav>
                                        <p:tav tm="100000">
                                          <p:val>
                                            <p:strVal val="#ppt_x-0.05"/>
                                          </p:val>
                                        </p:tav>
                                      </p:tavLst>
                                    </p:anim>
                                    <p:anim calcmode="lin" valueType="num">
                                      <p:cBhvr>
                                        <p:cTn id="10" dur="800" decel="100000" fill="hold"/>
                                        <p:tgtEl>
                                          <p:spTgt spid="68611"/>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8611"/>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8611"/>
                                        </p:tgtEl>
                                        <p:attrNameLst>
                                          <p:attrName>ppt_y</p:attrName>
                                        </p:attrNameLst>
                                      </p:cBhvr>
                                      <p:tavLst>
                                        <p:tav tm="0">
                                          <p:val>
                                            <p:strVal val="#ppt_y+0.1"/>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47" presetClass="entr" presetSubtype="0" fill="hold" grpId="0" nodeType="clickEffect">
                                  <p:stCondLst>
                                    <p:cond delay="0"/>
                                  </p:stCondLst>
                                  <p:childTnLst>
                                    <p:set>
                                      <p:cBhvr>
                                        <p:cTn id="16" dur="1" fill="hold">
                                          <p:stCondLst>
                                            <p:cond delay="0"/>
                                          </p:stCondLst>
                                        </p:cTn>
                                        <p:tgtEl>
                                          <p:spTgt spid="68612">
                                            <p:txEl>
                                              <p:pRg st="0" end="0"/>
                                            </p:txEl>
                                          </p:spTgt>
                                        </p:tgtEl>
                                        <p:attrNameLst>
                                          <p:attrName>style.visibility</p:attrName>
                                        </p:attrNameLst>
                                      </p:cBhvr>
                                      <p:to>
                                        <p:strVal val="visible"/>
                                      </p:to>
                                    </p:set>
                                    <p:animEffect transition="in" filter="fade">
                                      <p:cBhvr>
                                        <p:cTn id="17" dur="1000"/>
                                        <p:tgtEl>
                                          <p:spTgt spid="68612">
                                            <p:txEl>
                                              <p:pRg st="0" end="0"/>
                                            </p:txEl>
                                          </p:spTgt>
                                        </p:tgtEl>
                                      </p:cBhvr>
                                    </p:animEffect>
                                    <p:anim calcmode="lin" valueType="num">
                                      <p:cBhvr>
                                        <p:cTn id="18" dur="1000" fill="hold"/>
                                        <p:tgtEl>
                                          <p:spTgt spid="68612">
                                            <p:txEl>
                                              <p:pRg st="0" end="0"/>
                                            </p:txEl>
                                          </p:spTgt>
                                        </p:tgtEl>
                                        <p:attrNameLst>
                                          <p:attrName>ppt_x</p:attrName>
                                        </p:attrNameLst>
                                      </p:cBhvr>
                                      <p:tavLst>
                                        <p:tav tm="0">
                                          <p:val>
                                            <p:strVal val="#ppt_x"/>
                                          </p:val>
                                        </p:tav>
                                        <p:tav tm="100000">
                                          <p:val>
                                            <p:strVal val="#ppt_x"/>
                                          </p:val>
                                        </p:tav>
                                      </p:tavLst>
                                    </p:anim>
                                    <p:anim calcmode="lin" valueType="num">
                                      <p:cBhvr>
                                        <p:cTn id="19" dur="1000" fill="hold"/>
                                        <p:tgtEl>
                                          <p:spTgt spid="68612">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8611" grpId="0"/>
      <p:bldP spid="68612" grpId="0" build="p">
        <p:tmplLst>
          <p:tmpl lvl="1">
            <p:tnLst>
              <p:par>
                <p:cTn presetID="47" presetClass="entr" presetSubtype="0" fill="hold" nodeType="clickEffect">
                  <p:stCondLst>
                    <p:cond delay="0"/>
                  </p:stCondLst>
                  <p:childTnLst>
                    <p:set>
                      <p:cBhvr>
                        <p:cTn dur="1" fill="hold">
                          <p:stCondLst>
                            <p:cond delay="0"/>
                          </p:stCondLst>
                        </p:cTn>
                        <p:tgtEl>
                          <p:spTgt spid="68612"/>
                        </p:tgtEl>
                        <p:attrNameLst>
                          <p:attrName>style.visibility</p:attrName>
                        </p:attrNameLst>
                      </p:cBhvr>
                      <p:to>
                        <p:strVal val="visible"/>
                      </p:to>
                    </p:set>
                    <p:animEffect transition="in" filter="fade">
                      <p:cBhvr>
                        <p:cTn dur="1000"/>
                        <p:tgtEl>
                          <p:spTgt spid="68612"/>
                        </p:tgtEl>
                      </p:cBhvr>
                    </p:animEffect>
                    <p:anim calcmode="lin" valueType="num">
                      <p:cBhvr>
                        <p:cTn dur="1000" fill="hold"/>
                        <p:tgtEl>
                          <p:spTgt spid="68612"/>
                        </p:tgtEl>
                        <p:attrNameLst>
                          <p:attrName>ppt_x</p:attrName>
                        </p:attrNameLst>
                      </p:cBhvr>
                      <p:tavLst>
                        <p:tav tm="0">
                          <p:val>
                            <p:strVal val="#ppt_x"/>
                          </p:val>
                        </p:tav>
                        <p:tav tm="100000">
                          <p:val>
                            <p:strVal val="#ppt_x"/>
                          </p:val>
                        </p:tav>
                      </p:tavLst>
                    </p:anim>
                    <p:anim calcmode="lin" valueType="num">
                      <p:cBhvr>
                        <p:cTn dur="1000" fill="hold"/>
                        <p:tgtEl>
                          <p:spTgt spid="68612"/>
                        </p:tgtEl>
                        <p:attrNameLst>
                          <p:attrName>ppt_y</p:attrName>
                        </p:attrNameLst>
                      </p:cBhvr>
                      <p:tavLst>
                        <p:tav tm="0">
                          <p:val>
                            <p:strVal val="#ppt_y-.1"/>
                          </p:val>
                        </p:tav>
                        <p:tav tm="100000">
                          <p:val>
                            <p:strVal val="#ppt_y"/>
                          </p:val>
                        </p:tav>
                      </p:tavLst>
                    </p:anim>
                  </p:childTnLst>
                </p:cTn>
              </p:par>
            </p:tnLst>
          </p:tmpl>
        </p:tmplLst>
      </p:bldP>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859AC70E-D943-42EF-8611-3CFB8159724F}" type="datetimeFigureOut">
              <a:rPr lang="en-US" smtClean="0"/>
              <a:pPr/>
              <a:t>1/5/2012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DB809FD-DCB2-4172-97BB-11AC7A64CEBD}" type="slidenum">
              <a:rPr lang="en-US" smtClean="0"/>
              <a:pPr/>
              <a:t>‹#›</a:t>
            </a:fld>
            <a:endParaRPr lang="en-US"/>
          </a:p>
        </p:txBody>
      </p:sp>
    </p:spTree>
  </p:cSld>
  <p:clrMapOvr>
    <a:masterClrMapping/>
  </p:clrMapOvr>
  <p:transition>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0"/>
            <a:ext cx="2057400" cy="5597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33400"/>
            <a:ext cx="6019800" cy="5597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859AC70E-D943-42EF-8611-3CFB8159724F}" type="datetimeFigureOut">
              <a:rPr lang="en-US" smtClean="0"/>
              <a:pPr/>
              <a:t>1/5/2012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DB809FD-DCB2-4172-97BB-11AC7A64CEBD}" type="slidenum">
              <a:rPr lang="en-US" smtClean="0"/>
              <a:pPr/>
              <a:t>‹#›</a:t>
            </a:fld>
            <a:endParaRPr lang="en-US"/>
          </a:p>
        </p:txBody>
      </p:sp>
    </p:spTree>
  </p:cSld>
  <p:clrMapOvr>
    <a:masterClrMapping/>
  </p:clrMapOvr>
  <p:transition>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859AC70E-D943-42EF-8611-3CFB8159724F}" type="datetimeFigureOut">
              <a:rPr lang="en-US" smtClean="0"/>
              <a:pPr/>
              <a:t>1/5/2012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DB809FD-DCB2-4172-97BB-11AC7A64CEBD}" type="slidenum">
              <a:rPr lang="en-US" smtClean="0"/>
              <a:pPr/>
              <a:t>‹#›</a:t>
            </a:fld>
            <a:endParaRPr lang="en-US"/>
          </a:p>
        </p:txBody>
      </p:sp>
    </p:spTree>
  </p:cSld>
  <p:clrMapOvr>
    <a:masterClrMapping/>
  </p:clrMapOvr>
  <p:transition>
    <p:comb/>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859AC70E-D943-42EF-8611-3CFB8159724F}" type="datetimeFigureOut">
              <a:rPr lang="en-US" smtClean="0"/>
              <a:pPr/>
              <a:t>1/5/2012</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DB809FD-DCB2-4172-97BB-11AC7A64CEBD}" type="slidenum">
              <a:rPr lang="en-US" smtClean="0"/>
              <a:pPr/>
              <a:t>‹#›</a:t>
            </a:fld>
            <a:endParaRPr lang="en-US"/>
          </a:p>
        </p:txBody>
      </p:sp>
    </p:spTree>
  </p:cSld>
  <p:clrMapOvr>
    <a:masterClrMapping/>
  </p:clrMapOvr>
  <p:transition>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8800"/>
            <a:ext cx="4038600" cy="43021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859AC70E-D943-42EF-8611-3CFB8159724F}" type="datetimeFigureOut">
              <a:rPr lang="en-US" smtClean="0"/>
              <a:pPr/>
              <a:t>1/5/2012</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DB809FD-DCB2-4172-97BB-11AC7A64CEBD}" type="slidenum">
              <a:rPr lang="en-US" smtClean="0"/>
              <a:pPr/>
              <a:t>‹#›</a:t>
            </a:fld>
            <a:endParaRPr lang="en-US"/>
          </a:p>
        </p:txBody>
      </p:sp>
    </p:spTree>
  </p:cSld>
  <p:clrMapOvr>
    <a:masterClrMapping/>
  </p:clrMapOvr>
  <p:transition>
    <p:comb/>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859AC70E-D943-42EF-8611-3CFB8159724F}" type="datetimeFigureOut">
              <a:rPr lang="en-US" smtClean="0"/>
              <a:pPr/>
              <a:t>1/5/2012</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FDB809FD-DCB2-4172-97BB-11AC7A64CEBD}" type="slidenum">
              <a:rPr lang="en-US" smtClean="0"/>
              <a:pPr/>
              <a:t>‹#›</a:t>
            </a:fld>
            <a:endParaRPr lang="en-US"/>
          </a:p>
        </p:txBody>
      </p:sp>
    </p:spTree>
  </p:cSld>
  <p:clrMapOvr>
    <a:masterClrMapping/>
  </p:clrMapOvr>
  <p:transition>
    <p:comb/>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859AC70E-D943-42EF-8611-3CFB8159724F}" type="datetimeFigureOut">
              <a:rPr lang="en-US" smtClean="0"/>
              <a:pPr/>
              <a:t>1/5/2012</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FDB809FD-DCB2-4172-97BB-11AC7A64CEBD}" type="slidenum">
              <a:rPr lang="en-US" smtClean="0"/>
              <a:pPr/>
              <a:t>‹#›</a:t>
            </a:fld>
            <a:endParaRPr lang="en-US"/>
          </a:p>
        </p:txBody>
      </p:sp>
    </p:spTree>
  </p:cSld>
  <p:clrMapOvr>
    <a:masterClrMapping/>
  </p:clrMapOvr>
  <p:transition>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859AC70E-D943-42EF-8611-3CFB8159724F}" type="datetimeFigureOut">
              <a:rPr lang="en-US" smtClean="0"/>
              <a:pPr/>
              <a:t>1/5/2012</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FDB809FD-DCB2-4172-97BB-11AC7A64CEBD}" type="slidenum">
              <a:rPr lang="en-US" smtClean="0"/>
              <a:pPr/>
              <a:t>‹#›</a:t>
            </a:fld>
            <a:endParaRPr lang="en-US"/>
          </a:p>
        </p:txBody>
      </p:sp>
    </p:spTree>
  </p:cSld>
  <p:clrMapOvr>
    <a:masterClrMapping/>
  </p:clrMapOvr>
  <p:transition>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859AC70E-D943-42EF-8611-3CFB8159724F}" type="datetimeFigureOut">
              <a:rPr lang="en-US" smtClean="0"/>
              <a:pPr/>
              <a:t>1/5/2012</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DB809FD-DCB2-4172-97BB-11AC7A64CEBD}" type="slidenum">
              <a:rPr lang="en-US" smtClean="0"/>
              <a:pPr/>
              <a:t>‹#›</a:t>
            </a:fld>
            <a:endParaRPr lang="en-US"/>
          </a:p>
        </p:txBody>
      </p:sp>
    </p:spTree>
  </p:cSld>
  <p:clrMapOvr>
    <a:masterClrMapping/>
  </p:clrMapOvr>
  <p:transition>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859AC70E-D943-42EF-8611-3CFB8159724F}" type="datetimeFigureOut">
              <a:rPr lang="en-US" smtClean="0"/>
              <a:pPr/>
              <a:t>1/5/2012</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FDB809FD-DCB2-4172-97BB-11AC7A64CEBD}" type="slidenum">
              <a:rPr lang="en-US" smtClean="0"/>
              <a:pPr/>
              <a:t>‹#›</a:t>
            </a:fld>
            <a:endParaRPr lang="en-US"/>
          </a:p>
        </p:txBody>
      </p:sp>
    </p:spTree>
  </p:cSld>
  <p:clrMapOvr>
    <a:masterClrMapping/>
  </p:clrMapOvr>
  <p:transition>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p:cNvSpPr>
            <a:spLocks noGrp="1" noChangeArrowheads="1"/>
          </p:cNvSpPr>
          <p:nvPr>
            <p:ph type="title"/>
          </p:nvPr>
        </p:nvSpPr>
        <p:spPr bwMode="auto">
          <a:xfrm>
            <a:off x="457200" y="533400"/>
            <a:ext cx="8229600" cy="11430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p>
            <a:pPr lvl="0"/>
            <a:r>
              <a:rPr lang="en-US" smtClean="0"/>
              <a:t>Click to edit Master title style</a:t>
            </a:r>
            <a:endParaRPr lang="en-US" smtClean="0"/>
          </a:p>
        </p:txBody>
      </p:sp>
      <p:sp>
        <p:nvSpPr>
          <p:cNvPr id="67587" name="Rectangle 3"/>
          <p:cNvSpPr>
            <a:spLocks noGrp="1" noChangeArrowheads="1"/>
          </p:cNvSpPr>
          <p:nvPr>
            <p:ph type="body" idx="1"/>
          </p:nvPr>
        </p:nvSpPr>
        <p:spPr bwMode="auto">
          <a:xfrm>
            <a:off x="457200" y="1828800"/>
            <a:ext cx="8229600" cy="43021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smtClean="0"/>
          </a:p>
        </p:txBody>
      </p:sp>
      <p:sp>
        <p:nvSpPr>
          <p:cNvPr id="67588" name="Rectangle 4"/>
          <p:cNvSpPr>
            <a:spLocks noGrp="1" noChangeArrowheads="1"/>
          </p:cNvSpPr>
          <p:nvPr>
            <p:ph type="dt" sz="half" idx="2"/>
          </p:nvPr>
        </p:nvSpPr>
        <p:spPr bwMode="auto">
          <a:xfrm>
            <a:off x="457200" y="6248400"/>
            <a:ext cx="16764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000">
                <a:latin typeface="Arial" charset="0"/>
              </a:defRPr>
            </a:lvl1pPr>
          </a:lstStyle>
          <a:p>
            <a:fld id="{859AC70E-D943-42EF-8611-3CFB8159724F}" type="datetimeFigureOut">
              <a:rPr lang="en-US" smtClean="0"/>
              <a:pPr/>
              <a:t>1/5/2012</a:t>
            </a:fld>
            <a:endParaRPr lang="en-US"/>
          </a:p>
        </p:txBody>
      </p:sp>
      <p:sp>
        <p:nvSpPr>
          <p:cNvPr id="6758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latin typeface="Arial" charset="0"/>
              </a:defRPr>
            </a:lvl1pPr>
          </a:lstStyle>
          <a:p>
            <a:endParaRPr lang="en-US"/>
          </a:p>
        </p:txBody>
      </p:sp>
      <p:sp>
        <p:nvSpPr>
          <p:cNvPr id="67590" name="Rectangle 6"/>
          <p:cNvSpPr>
            <a:spLocks noGrp="1" noChangeArrowheads="1"/>
          </p:cNvSpPr>
          <p:nvPr>
            <p:ph type="sldNum" sz="quarter" idx="4"/>
          </p:nvPr>
        </p:nvSpPr>
        <p:spPr bwMode="auto">
          <a:xfrm>
            <a:off x="6781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000">
                <a:latin typeface="Arial" charset="0"/>
              </a:defRPr>
            </a:lvl1pPr>
          </a:lstStyle>
          <a:p>
            <a:fld id="{FDB809FD-DCB2-4172-97BB-11AC7A64CEBD}" type="slidenum">
              <a:rPr lang="en-US" smtClean="0"/>
              <a:pPr/>
              <a:t>‹#›</a:t>
            </a:fld>
            <a:endParaRPr lang="en-US"/>
          </a:p>
        </p:txBody>
      </p:sp>
      <p:grpSp>
        <p:nvGrpSpPr>
          <p:cNvPr id="2" name="Group 7"/>
          <p:cNvGrpSpPr>
            <a:grpSpLocks/>
          </p:cNvGrpSpPr>
          <p:nvPr/>
        </p:nvGrpSpPr>
        <p:grpSpPr bwMode="auto">
          <a:xfrm>
            <a:off x="279400" y="152400"/>
            <a:ext cx="8686800" cy="1600200"/>
            <a:chOff x="176" y="96"/>
            <a:chExt cx="5472" cy="1008"/>
          </a:xfrm>
        </p:grpSpPr>
        <p:sp>
          <p:nvSpPr>
            <p:cNvPr id="67592" name="Line 8"/>
            <p:cNvSpPr>
              <a:spLocks noChangeShapeType="1"/>
            </p:cNvSpPr>
            <p:nvPr/>
          </p:nvSpPr>
          <p:spPr bwMode="auto">
            <a:xfrm flipH="1">
              <a:off x="288" y="1104"/>
              <a:ext cx="5232" cy="0"/>
            </a:xfrm>
            <a:prstGeom prst="line">
              <a:avLst/>
            </a:prstGeom>
            <a:noFill/>
            <a:ln w="12700">
              <a:solidFill>
                <a:schemeClr val="tx1"/>
              </a:solidFill>
              <a:round/>
              <a:headEnd/>
              <a:tailEnd/>
            </a:ln>
            <a:effectLst/>
          </p:spPr>
          <p:txBody>
            <a:bodyPr/>
            <a:lstStyle/>
            <a:p>
              <a:endParaRPr lang="en-US"/>
            </a:p>
          </p:txBody>
        </p:sp>
        <p:sp>
          <p:nvSpPr>
            <p:cNvPr id="67593" name="Rectangle 9"/>
            <p:cNvSpPr>
              <a:spLocks noChangeArrowheads="1"/>
            </p:cNvSpPr>
            <p:nvPr/>
          </p:nvSpPr>
          <p:spPr bwMode="auto">
            <a:xfrm>
              <a:off x="5504" y="96"/>
              <a:ext cx="144" cy="144"/>
            </a:xfrm>
            <a:prstGeom prst="rect">
              <a:avLst/>
            </a:prstGeom>
            <a:solidFill>
              <a:schemeClr val="bg2"/>
            </a:solidFill>
            <a:ln w="12700">
              <a:solidFill>
                <a:schemeClr val="tx1"/>
              </a:solidFill>
              <a:miter lim="800000"/>
              <a:headEnd/>
              <a:tailEnd/>
            </a:ln>
            <a:effectLst/>
          </p:spPr>
          <p:txBody>
            <a:bodyPr wrap="none" anchor="ctr"/>
            <a:lstStyle/>
            <a:p>
              <a:pPr algn="ctr" eaLnBrk="1" hangingPunct="1"/>
              <a:endParaRPr lang="en-US" sz="2400"/>
            </a:p>
          </p:txBody>
        </p:sp>
        <p:sp>
          <p:nvSpPr>
            <p:cNvPr id="67594" name="Rectangle 10"/>
            <p:cNvSpPr>
              <a:spLocks noChangeArrowheads="1"/>
            </p:cNvSpPr>
            <p:nvPr/>
          </p:nvSpPr>
          <p:spPr bwMode="auto">
            <a:xfrm>
              <a:off x="176" y="96"/>
              <a:ext cx="5326" cy="144"/>
            </a:xfrm>
            <a:prstGeom prst="rect">
              <a:avLst/>
            </a:prstGeom>
            <a:solidFill>
              <a:schemeClr val="accent2"/>
            </a:solidFill>
            <a:ln w="12700">
              <a:solidFill>
                <a:schemeClr val="tx1"/>
              </a:solidFill>
              <a:miter lim="800000"/>
              <a:headEnd/>
              <a:tailEnd/>
            </a:ln>
            <a:effectLst/>
          </p:spPr>
          <p:txBody>
            <a:bodyPr wrap="none" anchor="ctr"/>
            <a:lstStyle/>
            <a:p>
              <a:pPr algn="ctr" eaLnBrk="1" hangingPunct="1"/>
              <a:endParaRPr lang="en-US" sz="2400"/>
            </a:p>
          </p:txBody>
        </p:sp>
        <p:sp>
          <p:nvSpPr>
            <p:cNvPr id="67595" name="Rectangle 11"/>
            <p:cNvSpPr>
              <a:spLocks noChangeArrowheads="1"/>
            </p:cNvSpPr>
            <p:nvPr/>
          </p:nvSpPr>
          <p:spPr bwMode="auto">
            <a:xfrm>
              <a:off x="176" y="240"/>
              <a:ext cx="5326" cy="88"/>
            </a:xfrm>
            <a:prstGeom prst="rect">
              <a:avLst/>
            </a:prstGeom>
            <a:solidFill>
              <a:schemeClr val="bg2"/>
            </a:solidFill>
            <a:ln w="12700">
              <a:solidFill>
                <a:schemeClr val="tx1"/>
              </a:solidFill>
              <a:miter lim="800000"/>
              <a:headEnd/>
              <a:tailEnd/>
            </a:ln>
            <a:effectLst/>
          </p:spPr>
          <p:txBody>
            <a:bodyPr wrap="none" anchor="ctr"/>
            <a:lstStyle/>
            <a:p>
              <a:pPr algn="ctr" eaLnBrk="1" hangingPunct="1"/>
              <a:endParaRPr lang="en-US" sz="2400"/>
            </a:p>
          </p:txBody>
        </p:sp>
        <p:sp>
          <p:nvSpPr>
            <p:cNvPr id="67596" name="Rectangle 12"/>
            <p:cNvSpPr>
              <a:spLocks noChangeArrowheads="1"/>
            </p:cNvSpPr>
            <p:nvPr/>
          </p:nvSpPr>
          <p:spPr bwMode="auto">
            <a:xfrm>
              <a:off x="5504" y="241"/>
              <a:ext cx="144" cy="86"/>
            </a:xfrm>
            <a:prstGeom prst="rect">
              <a:avLst/>
            </a:prstGeom>
            <a:solidFill>
              <a:schemeClr val="accent2"/>
            </a:solidFill>
            <a:ln w="12700">
              <a:solidFill>
                <a:schemeClr val="tx1"/>
              </a:solidFill>
              <a:miter lim="800000"/>
              <a:headEnd/>
              <a:tailEnd/>
            </a:ln>
            <a:effectLst/>
          </p:spPr>
          <p:txBody>
            <a:bodyPr wrap="none" anchor="ctr"/>
            <a:lstStyle/>
            <a:p>
              <a:pPr algn="ctr" eaLnBrk="1" hangingPunct="1"/>
              <a:endParaRPr lang="en-US" sz="2400"/>
            </a:p>
          </p:txBody>
        </p:sp>
      </p:grpSp>
    </p:spTree>
  </p:cSld>
  <p:clrMap bg1="dk2" tx1="lt1" bg2="dk1"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ransition>
    <p:comb/>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67586"/>
                                        </p:tgtEl>
                                        <p:attrNameLst>
                                          <p:attrName>style.visibility</p:attrName>
                                        </p:attrNameLst>
                                      </p:cBhvr>
                                      <p:to>
                                        <p:strVal val="visible"/>
                                      </p:to>
                                    </p:set>
                                    <p:animEffect transition="in" filter="fade">
                                      <p:cBhvr>
                                        <p:cTn id="7" dur="800" decel="100000"/>
                                        <p:tgtEl>
                                          <p:spTgt spid="67586"/>
                                        </p:tgtEl>
                                      </p:cBhvr>
                                    </p:animEffect>
                                    <p:anim calcmode="lin" valueType="num">
                                      <p:cBhvr>
                                        <p:cTn id="8" dur="800" decel="100000" fill="hold"/>
                                        <p:tgtEl>
                                          <p:spTgt spid="67586"/>
                                        </p:tgtEl>
                                        <p:attrNameLst>
                                          <p:attrName>style.rotation</p:attrName>
                                        </p:attrNameLst>
                                      </p:cBhvr>
                                      <p:tavLst>
                                        <p:tav tm="0">
                                          <p:val>
                                            <p:fltVal val="-90"/>
                                          </p:val>
                                        </p:tav>
                                        <p:tav tm="100000">
                                          <p:val>
                                            <p:fltVal val="0"/>
                                          </p:val>
                                        </p:tav>
                                      </p:tavLst>
                                    </p:anim>
                                    <p:anim calcmode="lin" valueType="num">
                                      <p:cBhvr>
                                        <p:cTn id="9" dur="800" decel="100000" fill="hold"/>
                                        <p:tgtEl>
                                          <p:spTgt spid="67586"/>
                                        </p:tgtEl>
                                        <p:attrNameLst>
                                          <p:attrName>ppt_x</p:attrName>
                                        </p:attrNameLst>
                                      </p:cBhvr>
                                      <p:tavLst>
                                        <p:tav tm="0">
                                          <p:val>
                                            <p:strVal val="#ppt_x+0.4"/>
                                          </p:val>
                                        </p:tav>
                                        <p:tav tm="100000">
                                          <p:val>
                                            <p:strVal val="#ppt_x-0.05"/>
                                          </p:val>
                                        </p:tav>
                                      </p:tavLst>
                                    </p:anim>
                                    <p:anim calcmode="lin" valueType="num">
                                      <p:cBhvr>
                                        <p:cTn id="10" dur="800" decel="100000" fill="hold"/>
                                        <p:tgtEl>
                                          <p:spTgt spid="67586"/>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67586"/>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67586"/>
                                        </p:tgtEl>
                                        <p:attrNameLst>
                                          <p:attrName>ppt_y</p:attrName>
                                        </p:attrNameLst>
                                      </p:cBhvr>
                                      <p:tavLst>
                                        <p:tav tm="0">
                                          <p:val>
                                            <p:strVal val="#ppt_y+0.1"/>
                                          </p:val>
                                        </p:tav>
                                        <p:tav tm="100000">
                                          <p:val>
                                            <p:strVal val="#ppt_y"/>
                                          </p:val>
                                        </p:tav>
                                      </p:tavLst>
                                    </p:anim>
                                  </p:childTnLst>
                                </p:cTn>
                              </p:par>
                            </p:childTnLst>
                          </p:cTn>
                        </p:par>
                        <p:par>
                          <p:cTn id="13" fill="hold">
                            <p:stCondLst>
                              <p:cond delay="1000"/>
                            </p:stCondLst>
                            <p:childTnLst>
                              <p:par>
                                <p:cTn id="14" presetID="1" presetClass="entr" presetSubtype="0" fill="hold" grpId="0" nodeType="afterEffect">
                                  <p:stCondLst>
                                    <p:cond delay="0"/>
                                  </p:stCondLst>
                                  <p:childTnLst>
                                    <p:set>
                                      <p:cBhvr>
                                        <p:cTn id="15" dur="1" fill="hold">
                                          <p:stCondLst>
                                            <p:cond delay="0"/>
                                          </p:stCondLst>
                                        </p:cTn>
                                        <p:tgtEl>
                                          <p:spTgt spid="67587">
                                            <p:txEl>
                                              <p:pRg st="0" end="0"/>
                                            </p:txEl>
                                          </p:spTgt>
                                        </p:tgtEl>
                                        <p:attrNameLst>
                                          <p:attrName>style.visibility</p:attrName>
                                        </p:attrNameLst>
                                      </p:cBhvr>
                                      <p:to>
                                        <p:strVal val="visible"/>
                                      </p:to>
                                    </p:set>
                                  </p:childTnLst>
                                </p:cTn>
                              </p:par>
                            </p:childTnLst>
                          </p:cTn>
                        </p:par>
                        <p:par>
                          <p:cTn id="16" fill="hold">
                            <p:stCondLst>
                              <p:cond delay="1000"/>
                            </p:stCondLst>
                            <p:childTnLst>
                              <p:par>
                                <p:cTn id="17" presetID="1" presetClass="entr" presetSubtype="0" fill="hold" grpId="0" nodeType="afterEffect">
                                  <p:stCondLst>
                                    <p:cond delay="0"/>
                                  </p:stCondLst>
                                  <p:childTnLst>
                                    <p:set>
                                      <p:cBhvr>
                                        <p:cTn id="18" dur="1" fill="hold">
                                          <p:stCondLst>
                                            <p:cond delay="0"/>
                                          </p:stCondLst>
                                        </p:cTn>
                                        <p:tgtEl>
                                          <p:spTgt spid="67587">
                                            <p:txEl>
                                              <p:pRg st="1" end="1"/>
                                            </p:txEl>
                                          </p:spTgt>
                                        </p:tgtEl>
                                        <p:attrNameLst>
                                          <p:attrName>style.visibility</p:attrName>
                                        </p:attrNameLst>
                                      </p:cBhvr>
                                      <p:to>
                                        <p:strVal val="visible"/>
                                      </p:to>
                                    </p:set>
                                  </p:childTnLst>
                                </p:cTn>
                              </p:par>
                            </p:childTnLst>
                          </p:cTn>
                        </p:par>
                        <p:par>
                          <p:cTn id="19" fill="hold">
                            <p:stCondLst>
                              <p:cond delay="1000"/>
                            </p:stCondLst>
                            <p:childTnLst>
                              <p:par>
                                <p:cTn id="20" presetID="1" presetClass="entr" presetSubtype="0" fill="hold" grpId="0" nodeType="afterEffect">
                                  <p:stCondLst>
                                    <p:cond delay="0"/>
                                  </p:stCondLst>
                                  <p:childTnLst>
                                    <p:set>
                                      <p:cBhvr>
                                        <p:cTn id="21" dur="1" fill="hold">
                                          <p:stCondLst>
                                            <p:cond delay="0"/>
                                          </p:stCondLst>
                                        </p:cTn>
                                        <p:tgtEl>
                                          <p:spTgt spid="67587">
                                            <p:txEl>
                                              <p:pRg st="2" end="2"/>
                                            </p:txEl>
                                          </p:spTgt>
                                        </p:tgtEl>
                                        <p:attrNameLst>
                                          <p:attrName>style.visibility</p:attrName>
                                        </p:attrNameLst>
                                      </p:cBhvr>
                                      <p:to>
                                        <p:strVal val="visible"/>
                                      </p:to>
                                    </p:set>
                                  </p:childTnLst>
                                </p:cTn>
                              </p:par>
                            </p:childTnLst>
                          </p:cTn>
                        </p:par>
                        <p:par>
                          <p:cTn id="22" fill="hold">
                            <p:stCondLst>
                              <p:cond delay="1000"/>
                            </p:stCondLst>
                            <p:childTnLst>
                              <p:par>
                                <p:cTn id="23" presetID="1" presetClass="entr" presetSubtype="0" fill="hold" grpId="0" nodeType="afterEffect">
                                  <p:stCondLst>
                                    <p:cond delay="0"/>
                                  </p:stCondLst>
                                  <p:childTnLst>
                                    <p:set>
                                      <p:cBhvr>
                                        <p:cTn id="24" dur="1" fill="hold">
                                          <p:stCondLst>
                                            <p:cond delay="0"/>
                                          </p:stCondLst>
                                        </p:cTn>
                                        <p:tgtEl>
                                          <p:spTgt spid="67587">
                                            <p:txEl>
                                              <p:pRg st="3" end="3"/>
                                            </p:txEl>
                                          </p:spTgt>
                                        </p:tgtEl>
                                        <p:attrNameLst>
                                          <p:attrName>style.visibility</p:attrName>
                                        </p:attrNameLst>
                                      </p:cBhvr>
                                      <p:to>
                                        <p:strVal val="visible"/>
                                      </p:to>
                                    </p:set>
                                  </p:childTnLst>
                                </p:cTn>
                              </p:par>
                            </p:childTnLst>
                          </p:cTn>
                        </p:par>
                        <p:par>
                          <p:cTn id="25" fill="hold">
                            <p:stCondLst>
                              <p:cond delay="1000"/>
                            </p:stCondLst>
                            <p:childTnLst>
                              <p:par>
                                <p:cTn id="26" presetID="1" presetClass="entr" presetSubtype="0" fill="hold" grpId="0" nodeType="afterEffect">
                                  <p:stCondLst>
                                    <p:cond delay="0"/>
                                  </p:stCondLst>
                                  <p:childTnLst>
                                    <p:set>
                                      <p:cBhvr>
                                        <p:cTn id="27" dur="1" fill="hold">
                                          <p:stCondLst>
                                            <p:cond delay="0"/>
                                          </p:stCondLst>
                                        </p:cTn>
                                        <p:tgtEl>
                                          <p:spTgt spid="6758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7586" grpId="0"/>
      <p:bldP spid="67587" grpId="0" build="p">
        <p:tmplLst>
          <p:tmpl lvl="1">
            <p:tnLst>
              <p:par>
                <p:cTn presetID="1" presetClass="entr" presetSubtype="0" fill="hold" nodeType="afterEffect">
                  <p:stCondLst>
                    <p:cond delay="0"/>
                  </p:stCondLst>
                  <p:childTnLst>
                    <p:set>
                      <p:cBhvr>
                        <p:cTn dur="1" fill="hold">
                          <p:stCondLst>
                            <p:cond delay="0"/>
                          </p:stCondLst>
                        </p:cTn>
                        <p:tgtEl>
                          <p:spTgt spid="67587"/>
                        </p:tgtEl>
                        <p:attrNameLst>
                          <p:attrName>style.visibility</p:attrName>
                        </p:attrNameLst>
                      </p:cBhvr>
                      <p:to>
                        <p:strVal val="visible"/>
                      </p:to>
                    </p:set>
                  </p:childTnLst>
                </p:cTn>
              </p:par>
            </p:tnLst>
          </p:tmpl>
          <p:tmpl lvl="2">
            <p:tnLst>
              <p:par>
                <p:cTn presetID="1" presetClass="entr" presetSubtype="0" fill="hold" nodeType="afterEffect">
                  <p:stCondLst>
                    <p:cond delay="0"/>
                  </p:stCondLst>
                  <p:childTnLst>
                    <p:set>
                      <p:cBhvr>
                        <p:cTn dur="1" fill="hold">
                          <p:stCondLst>
                            <p:cond delay="0"/>
                          </p:stCondLst>
                        </p:cTn>
                        <p:tgtEl>
                          <p:spTgt spid="67587"/>
                        </p:tgtEl>
                        <p:attrNameLst>
                          <p:attrName>style.visibility</p:attrName>
                        </p:attrNameLst>
                      </p:cBhvr>
                      <p:to>
                        <p:strVal val="visible"/>
                      </p:to>
                    </p:set>
                  </p:childTnLst>
                </p:cTn>
              </p:par>
            </p:tnLst>
          </p:tmpl>
          <p:tmpl lvl="3">
            <p:tnLst>
              <p:par>
                <p:cTn presetID="1" presetClass="entr" presetSubtype="0" fill="hold" nodeType="afterEffect">
                  <p:stCondLst>
                    <p:cond delay="0"/>
                  </p:stCondLst>
                  <p:childTnLst>
                    <p:set>
                      <p:cBhvr>
                        <p:cTn dur="1" fill="hold">
                          <p:stCondLst>
                            <p:cond delay="0"/>
                          </p:stCondLst>
                        </p:cTn>
                        <p:tgtEl>
                          <p:spTgt spid="67587"/>
                        </p:tgtEl>
                        <p:attrNameLst>
                          <p:attrName>style.visibility</p:attrName>
                        </p:attrNameLst>
                      </p:cBhvr>
                      <p:to>
                        <p:strVal val="visible"/>
                      </p:to>
                    </p:set>
                  </p:childTnLst>
                </p:cTn>
              </p:par>
            </p:tnLst>
          </p:tmpl>
          <p:tmpl lvl="4">
            <p:tnLst>
              <p:par>
                <p:cTn presetID="1" presetClass="entr" presetSubtype="0" fill="hold" nodeType="afterEffect">
                  <p:stCondLst>
                    <p:cond delay="0"/>
                  </p:stCondLst>
                  <p:childTnLst>
                    <p:set>
                      <p:cBhvr>
                        <p:cTn dur="1" fill="hold">
                          <p:stCondLst>
                            <p:cond delay="0"/>
                          </p:stCondLst>
                        </p:cTn>
                        <p:tgtEl>
                          <p:spTgt spid="67587"/>
                        </p:tgtEl>
                        <p:attrNameLst>
                          <p:attrName>style.visibility</p:attrName>
                        </p:attrNameLst>
                      </p:cBhvr>
                      <p:to>
                        <p:strVal val="visible"/>
                      </p:to>
                    </p:set>
                  </p:childTnLst>
                </p:cTn>
              </p:par>
            </p:tnLst>
          </p:tmpl>
          <p:tmpl lvl="5">
            <p:tnLst>
              <p:par>
                <p:cTn presetID="1" presetClass="entr" presetSubtype="0" fill="hold" nodeType="afterEffect">
                  <p:stCondLst>
                    <p:cond delay="0"/>
                  </p:stCondLst>
                  <p:childTnLst>
                    <p:set>
                      <p:cBhvr>
                        <p:cTn dur="1" fill="hold">
                          <p:stCondLst>
                            <p:cond delay="0"/>
                          </p:stCondLst>
                        </p:cTn>
                        <p:tgtEl>
                          <p:spTgt spid="67587"/>
                        </p:tgtEl>
                        <p:attrNameLst>
                          <p:attrName>style.visibility</p:attrName>
                        </p:attrNameLst>
                      </p:cBhvr>
                      <p:to>
                        <p:strVal val="visible"/>
                      </p:to>
                    </p:set>
                  </p:childTnLst>
                </p:cTn>
              </p:par>
            </p:tnLst>
          </p:tmpl>
        </p:tmplLst>
      </p:bldP>
    </p:bldLst>
  </p:timing>
  <p:txStyles>
    <p:titleStyle>
      <a:lvl1pPr algn="l" rtl="0" eaLnBrk="1" fontAlgn="base" hangingPunct="1">
        <a:spcBef>
          <a:spcPct val="0"/>
        </a:spcBef>
        <a:spcAft>
          <a:spcPct val="0"/>
        </a:spcAft>
        <a:defRPr sz="4400">
          <a:solidFill>
            <a:schemeClr val="tx2"/>
          </a:solidFill>
          <a:latin typeface="+mj-lt"/>
          <a:ea typeface="+mj-ea"/>
          <a:cs typeface="+mj-cs"/>
        </a:defRPr>
      </a:lvl1pPr>
      <a:lvl2pPr algn="l" rtl="0" eaLnBrk="1" fontAlgn="base" hangingPunct="1">
        <a:spcBef>
          <a:spcPct val="0"/>
        </a:spcBef>
        <a:spcAft>
          <a:spcPct val="0"/>
        </a:spcAft>
        <a:defRPr sz="4400">
          <a:solidFill>
            <a:schemeClr val="tx2"/>
          </a:solidFill>
          <a:latin typeface="Times New Roman" pitchFamily="18" charset="0"/>
        </a:defRPr>
      </a:lvl2pPr>
      <a:lvl3pPr algn="l" rtl="0" eaLnBrk="1" fontAlgn="base" hangingPunct="1">
        <a:spcBef>
          <a:spcPct val="0"/>
        </a:spcBef>
        <a:spcAft>
          <a:spcPct val="0"/>
        </a:spcAft>
        <a:defRPr sz="4400">
          <a:solidFill>
            <a:schemeClr val="tx2"/>
          </a:solidFill>
          <a:latin typeface="Times New Roman" pitchFamily="18" charset="0"/>
        </a:defRPr>
      </a:lvl3pPr>
      <a:lvl4pPr algn="l" rtl="0" eaLnBrk="1" fontAlgn="base" hangingPunct="1">
        <a:spcBef>
          <a:spcPct val="0"/>
        </a:spcBef>
        <a:spcAft>
          <a:spcPct val="0"/>
        </a:spcAft>
        <a:defRPr sz="4400">
          <a:solidFill>
            <a:schemeClr val="tx2"/>
          </a:solidFill>
          <a:latin typeface="Times New Roman" pitchFamily="18" charset="0"/>
        </a:defRPr>
      </a:lvl4pPr>
      <a:lvl5pPr algn="l" rtl="0" eaLnBrk="1" fontAlgn="base" hangingPunct="1">
        <a:spcBef>
          <a:spcPct val="0"/>
        </a:spcBef>
        <a:spcAft>
          <a:spcPct val="0"/>
        </a:spcAft>
        <a:defRPr sz="4400">
          <a:solidFill>
            <a:schemeClr val="tx2"/>
          </a:solidFill>
          <a:latin typeface="Times New Roman" pitchFamily="18" charset="0"/>
        </a:defRPr>
      </a:lvl5pPr>
      <a:lvl6pPr marL="457200" algn="l" rtl="0" eaLnBrk="1" fontAlgn="base" hangingPunct="1">
        <a:spcBef>
          <a:spcPct val="0"/>
        </a:spcBef>
        <a:spcAft>
          <a:spcPct val="0"/>
        </a:spcAft>
        <a:defRPr sz="4400">
          <a:solidFill>
            <a:schemeClr val="tx2"/>
          </a:solidFill>
          <a:latin typeface="Times New Roman" pitchFamily="18" charset="0"/>
        </a:defRPr>
      </a:lvl6pPr>
      <a:lvl7pPr marL="914400" algn="l" rtl="0" eaLnBrk="1" fontAlgn="base" hangingPunct="1">
        <a:spcBef>
          <a:spcPct val="0"/>
        </a:spcBef>
        <a:spcAft>
          <a:spcPct val="0"/>
        </a:spcAft>
        <a:defRPr sz="4400">
          <a:solidFill>
            <a:schemeClr val="tx2"/>
          </a:solidFill>
          <a:latin typeface="Times New Roman" pitchFamily="18" charset="0"/>
        </a:defRPr>
      </a:lvl7pPr>
      <a:lvl8pPr marL="1371600" algn="l" rtl="0" eaLnBrk="1" fontAlgn="base" hangingPunct="1">
        <a:spcBef>
          <a:spcPct val="0"/>
        </a:spcBef>
        <a:spcAft>
          <a:spcPct val="0"/>
        </a:spcAft>
        <a:defRPr sz="4400">
          <a:solidFill>
            <a:schemeClr val="tx2"/>
          </a:solidFill>
          <a:latin typeface="Times New Roman" pitchFamily="18" charset="0"/>
        </a:defRPr>
      </a:lvl8pPr>
      <a:lvl9pPr marL="1828800" algn="l" rtl="0" eaLnBrk="1" fontAlgn="base" hangingPunct="1">
        <a:spcBef>
          <a:spcPct val="0"/>
        </a:spcBef>
        <a:spcAft>
          <a:spcPct val="0"/>
        </a:spcAft>
        <a:defRPr sz="4400">
          <a:solidFill>
            <a:schemeClr val="tx2"/>
          </a:solidFill>
          <a:latin typeface="Times New Roman" pitchFamily="18" charset="0"/>
        </a:defRPr>
      </a:lvl9pPr>
    </p:titleStyle>
    <p:bodyStyle>
      <a:lvl1pPr marL="469900" indent="-469900" algn="l" rtl="0" eaLnBrk="1" fontAlgn="base" hangingPunct="1">
        <a:spcBef>
          <a:spcPct val="20000"/>
        </a:spcBef>
        <a:spcAft>
          <a:spcPct val="0"/>
        </a:spcAft>
        <a:buClr>
          <a:schemeClr val="bg2"/>
        </a:buClr>
        <a:buSzPct val="70000"/>
        <a:buFont typeface="Wingdings" pitchFamily="2" charset="2"/>
        <a:buChar char="o"/>
        <a:defRPr sz="3200">
          <a:solidFill>
            <a:schemeClr val="tx1"/>
          </a:solidFill>
          <a:latin typeface="+mn-lt"/>
          <a:ea typeface="+mn-ea"/>
          <a:cs typeface="+mn-cs"/>
        </a:defRPr>
      </a:lvl1pPr>
      <a:lvl2pPr marL="908050" indent="-436563" algn="l" rtl="0" eaLnBrk="1" fontAlgn="base" hangingPunct="1">
        <a:spcBef>
          <a:spcPct val="20000"/>
        </a:spcBef>
        <a:spcAft>
          <a:spcPct val="0"/>
        </a:spcAft>
        <a:buClr>
          <a:schemeClr val="accent2"/>
        </a:buClr>
        <a:buSzPct val="75000"/>
        <a:buFont typeface="Wingdings" pitchFamily="2" charset="2"/>
        <a:buChar char="n"/>
        <a:defRPr sz="2800">
          <a:solidFill>
            <a:schemeClr val="tx1"/>
          </a:solidFill>
          <a:latin typeface="+mn-lt"/>
        </a:defRPr>
      </a:lvl2pPr>
      <a:lvl3pPr marL="1377950" indent="-468313" algn="l" rtl="0" eaLnBrk="1" fontAlgn="base" hangingPunct="1">
        <a:spcBef>
          <a:spcPct val="20000"/>
        </a:spcBef>
        <a:spcAft>
          <a:spcPct val="0"/>
        </a:spcAft>
        <a:buClr>
          <a:schemeClr val="bg2"/>
        </a:buClr>
        <a:buSzPct val="65000"/>
        <a:buFont typeface="Wingdings" pitchFamily="2" charset="2"/>
        <a:buChar char="o"/>
        <a:defRPr sz="2400">
          <a:solidFill>
            <a:schemeClr val="tx1"/>
          </a:solidFill>
          <a:latin typeface="+mn-lt"/>
        </a:defRPr>
      </a:lvl3pPr>
      <a:lvl4pPr marL="1827213" indent="-438150" algn="l" rtl="0" eaLnBrk="1" fontAlgn="base" hangingPunct="1">
        <a:spcBef>
          <a:spcPct val="20000"/>
        </a:spcBef>
        <a:spcAft>
          <a:spcPct val="0"/>
        </a:spcAft>
        <a:buClr>
          <a:schemeClr val="accent2"/>
        </a:buClr>
        <a:buSzPct val="75000"/>
        <a:buFont typeface="Wingdings" pitchFamily="2" charset="2"/>
        <a:buChar char="n"/>
        <a:defRPr sz="2000">
          <a:solidFill>
            <a:schemeClr val="tx1"/>
          </a:solidFill>
          <a:latin typeface="+mn-lt"/>
        </a:defRPr>
      </a:lvl4pPr>
      <a:lvl5pPr marL="2297113" indent="-468313" algn="l" rtl="0" eaLnBrk="1" fontAlgn="base" hangingPunct="1">
        <a:spcBef>
          <a:spcPct val="20000"/>
        </a:spcBef>
        <a:spcAft>
          <a:spcPct val="0"/>
        </a:spcAft>
        <a:buClr>
          <a:schemeClr val="accent1"/>
        </a:buClr>
        <a:buSzPct val="50000"/>
        <a:buFont typeface="Wingdings" pitchFamily="2" charset="2"/>
        <a:buChar char="o"/>
        <a:defRPr sz="2000">
          <a:solidFill>
            <a:schemeClr val="tx1"/>
          </a:solidFill>
          <a:latin typeface="+mn-lt"/>
        </a:defRPr>
      </a:lvl5pPr>
      <a:lvl6pPr marL="2754313" indent="-468313" algn="l" rtl="0" eaLnBrk="1" fontAlgn="base" hangingPunct="1">
        <a:spcBef>
          <a:spcPct val="20000"/>
        </a:spcBef>
        <a:spcAft>
          <a:spcPct val="0"/>
        </a:spcAft>
        <a:buClr>
          <a:schemeClr val="accent1"/>
        </a:buClr>
        <a:buSzPct val="50000"/>
        <a:buFont typeface="Wingdings" pitchFamily="2" charset="2"/>
        <a:buChar char="o"/>
        <a:defRPr sz="2000">
          <a:solidFill>
            <a:schemeClr val="tx1"/>
          </a:solidFill>
          <a:latin typeface="+mn-lt"/>
        </a:defRPr>
      </a:lvl6pPr>
      <a:lvl7pPr marL="3211513" indent="-468313" algn="l" rtl="0" eaLnBrk="1" fontAlgn="base" hangingPunct="1">
        <a:spcBef>
          <a:spcPct val="20000"/>
        </a:spcBef>
        <a:spcAft>
          <a:spcPct val="0"/>
        </a:spcAft>
        <a:buClr>
          <a:schemeClr val="accent1"/>
        </a:buClr>
        <a:buSzPct val="50000"/>
        <a:buFont typeface="Wingdings" pitchFamily="2" charset="2"/>
        <a:buChar char="o"/>
        <a:defRPr sz="2000">
          <a:solidFill>
            <a:schemeClr val="tx1"/>
          </a:solidFill>
          <a:latin typeface="+mn-lt"/>
        </a:defRPr>
      </a:lvl7pPr>
      <a:lvl8pPr marL="3668713" indent="-468313" algn="l" rtl="0" eaLnBrk="1" fontAlgn="base" hangingPunct="1">
        <a:spcBef>
          <a:spcPct val="20000"/>
        </a:spcBef>
        <a:spcAft>
          <a:spcPct val="0"/>
        </a:spcAft>
        <a:buClr>
          <a:schemeClr val="accent1"/>
        </a:buClr>
        <a:buSzPct val="50000"/>
        <a:buFont typeface="Wingdings" pitchFamily="2" charset="2"/>
        <a:buChar char="o"/>
        <a:defRPr sz="2000">
          <a:solidFill>
            <a:schemeClr val="tx1"/>
          </a:solidFill>
          <a:latin typeface="+mn-lt"/>
        </a:defRPr>
      </a:lvl8pPr>
      <a:lvl9pPr marL="4125913" indent="-468313" algn="l" rtl="0" eaLnBrk="1" fontAlgn="base" hangingPunct="1">
        <a:spcBef>
          <a:spcPct val="20000"/>
        </a:spcBef>
        <a:spcAft>
          <a:spcPct val="0"/>
        </a:spcAft>
        <a:buClr>
          <a:schemeClr val="accent1"/>
        </a:buClr>
        <a:buSzPct val="50000"/>
        <a:buFont typeface="Wingdings" pitchFamily="2" charset="2"/>
        <a:buChar char="o"/>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57200" y="2362200"/>
            <a:ext cx="8229600" cy="1066800"/>
          </a:xfrm>
        </p:spPr>
        <p:txBody>
          <a:bodyPr/>
          <a:lstStyle/>
          <a:p>
            <a:pPr algn="ctr"/>
            <a:r>
              <a:rPr lang="en-US" dirty="0" smtClean="0">
                <a:effectLst>
                  <a:outerShdw blurRad="38100" dist="38100" dir="2700000" algn="tl">
                    <a:srgbClr val="000000"/>
                  </a:outerShdw>
                </a:effectLst>
              </a:rPr>
              <a:t>Introduction to the ACT</a:t>
            </a:r>
            <a:endParaRPr lang="en-US" dirty="0">
              <a:effectLst>
                <a:outerShdw blurRad="38100" dist="38100" dir="2700000" algn="tl">
                  <a:srgbClr val="000000"/>
                </a:outerShdw>
              </a:effectLst>
            </a:endParaRPr>
          </a:p>
        </p:txBody>
      </p:sp>
      <p:sp>
        <p:nvSpPr>
          <p:cNvPr id="2053" name="Rectangle 5"/>
          <p:cNvSpPr>
            <a:spLocks noChangeArrowheads="1"/>
          </p:cNvSpPr>
          <p:nvPr/>
        </p:nvSpPr>
        <p:spPr bwMode="auto">
          <a:xfrm>
            <a:off x="457200" y="3733800"/>
            <a:ext cx="8229600" cy="1066800"/>
          </a:xfrm>
          <a:prstGeom prst="rect">
            <a:avLst/>
          </a:prstGeom>
          <a:noFill/>
          <a:ln w="9525">
            <a:noFill/>
            <a:miter lim="800000"/>
            <a:headEnd/>
            <a:tailEnd/>
          </a:ln>
          <a:effectLst/>
        </p:spPr>
        <p:txBody>
          <a:bodyPr anchor="b"/>
          <a:lstStyle/>
          <a:p>
            <a:pPr algn="ctr" eaLnBrk="1" hangingPunct="1"/>
            <a:r>
              <a:rPr lang="en-US" sz="4800" dirty="0" smtClean="0">
                <a:solidFill>
                  <a:schemeClr val="tx2"/>
                </a:solidFill>
              </a:rPr>
              <a:t>Reading &amp; English Tests</a:t>
            </a:r>
            <a:endParaRPr lang="en-US" sz="4800" dirty="0">
              <a:solidFill>
                <a:schemeClr val="tx2"/>
              </a:solidFill>
            </a:endParaRPr>
          </a:p>
        </p:txBody>
      </p:sp>
    </p:spTree>
  </p:cSld>
  <p:clrMapOvr>
    <a:masterClrMapping/>
  </p:clrMapOvr>
  <p:transition>
    <p:comb/>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Early Score by Web</a:t>
            </a:r>
            <a:endParaRPr lang="en-US" dirty="0"/>
          </a:p>
        </p:txBody>
      </p:sp>
      <p:sp>
        <p:nvSpPr>
          <p:cNvPr id="3" name="Content Placeholder 2"/>
          <p:cNvSpPr>
            <a:spLocks noGrp="1"/>
          </p:cNvSpPr>
          <p:nvPr>
            <p:ph idx="1"/>
          </p:nvPr>
        </p:nvSpPr>
        <p:spPr/>
        <p:txBody>
          <a:bodyPr/>
          <a:lstStyle/>
          <a:p>
            <a:r>
              <a:rPr lang="en-US" dirty="0" smtClean="0"/>
              <a:t>If you are interested in finding out your ACT score as soon as possible</a:t>
            </a:r>
          </a:p>
          <a:p>
            <a:pPr lvl="1"/>
            <a:r>
              <a:rPr lang="en-US" dirty="0" smtClean="0"/>
              <a:t>Log on to actstudent.org</a:t>
            </a:r>
          </a:p>
          <a:p>
            <a:pPr lvl="1"/>
            <a:r>
              <a:rPr lang="en-US" dirty="0" smtClean="0"/>
              <a:t>Locate “Early Scores by Web”</a:t>
            </a:r>
          </a:p>
          <a:p>
            <a:pPr lvl="1"/>
            <a:r>
              <a:rPr lang="en-US" dirty="0" smtClean="0"/>
              <a:t>Cost (at present) is $8 </a:t>
            </a:r>
            <a:r>
              <a:rPr lang="en-US" b="1" u="sng" dirty="0" smtClean="0"/>
              <a:t>each time</a:t>
            </a:r>
            <a:r>
              <a:rPr lang="en-US" dirty="0" smtClean="0"/>
              <a:t> you view your scores.</a:t>
            </a:r>
          </a:p>
          <a:p>
            <a:pPr lvl="2"/>
            <a:r>
              <a:rPr lang="en-US" dirty="0" smtClean="0"/>
              <a:t>This is NOT a flat fee, so make sure you print that score page the first time you view it!</a:t>
            </a:r>
          </a:p>
          <a:p>
            <a:pPr lvl="2"/>
            <a:r>
              <a:rPr lang="en-US" dirty="0" smtClean="0"/>
              <a:t>** Early Scores by Web is only available for national test dates.</a:t>
            </a:r>
            <a:endParaRPr lang="en-US" dirty="0"/>
          </a:p>
        </p:txBody>
      </p:sp>
    </p:spTree>
  </p:cSld>
  <p:clrMapOvr>
    <a:masterClrMapping/>
  </p:clrMapOvr>
  <p:transition>
    <p:comb/>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Sending Scores to Colleges</a:t>
            </a:r>
            <a:endParaRPr lang="en-US" dirty="0"/>
          </a:p>
        </p:txBody>
      </p:sp>
      <p:sp>
        <p:nvSpPr>
          <p:cNvPr id="3" name="Content Placeholder 2"/>
          <p:cNvSpPr>
            <a:spLocks noGrp="1"/>
          </p:cNvSpPr>
          <p:nvPr>
            <p:ph idx="1"/>
          </p:nvPr>
        </p:nvSpPr>
        <p:spPr>
          <a:xfrm>
            <a:off x="228600" y="1828800"/>
            <a:ext cx="8610600" cy="4302125"/>
          </a:xfrm>
        </p:spPr>
        <p:txBody>
          <a:bodyPr/>
          <a:lstStyle/>
          <a:p>
            <a:r>
              <a:rPr lang="en-US" dirty="0" smtClean="0"/>
              <a:t>Test form allows you to submit a list of up to six colleges that will receive your score directly. This is FREE</a:t>
            </a:r>
          </a:p>
          <a:p>
            <a:r>
              <a:rPr lang="en-US" b="1" u="sng" dirty="0" smtClean="0"/>
              <a:t>However</a:t>
            </a:r>
            <a:r>
              <a:rPr lang="en-US" b="1" dirty="0" smtClean="0"/>
              <a:t>, </a:t>
            </a:r>
            <a:r>
              <a:rPr lang="en-US" dirty="0" smtClean="0"/>
              <a:t>think carefully about submitting a list unless you feel extremely confident that you will achieve your target score.  After all, once you receive your score report and </a:t>
            </a:r>
            <a:r>
              <a:rPr lang="en-US" i="1" dirty="0" smtClean="0"/>
              <a:t>know</a:t>
            </a:r>
            <a:r>
              <a:rPr lang="en-US" dirty="0" smtClean="0"/>
              <a:t> you got the score you wanted, you can always order score reports to be sent to colleges. (for a fee)</a:t>
            </a:r>
            <a:endParaRPr lang="en-US" b="1" u="sng" dirty="0"/>
          </a:p>
        </p:txBody>
      </p:sp>
    </p:spTree>
  </p:cSld>
  <p:clrMapOvr>
    <a:masterClrMapping/>
  </p:clrMapOvr>
  <p:transition>
    <p:comb/>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 Sending Scores to Colleges</a:t>
            </a:r>
            <a:endParaRPr lang="en-US" dirty="0"/>
          </a:p>
        </p:txBody>
      </p:sp>
      <p:sp>
        <p:nvSpPr>
          <p:cNvPr id="3" name="Content Placeholder 2"/>
          <p:cNvSpPr>
            <a:spLocks noGrp="1"/>
          </p:cNvSpPr>
          <p:nvPr>
            <p:ph idx="1"/>
          </p:nvPr>
        </p:nvSpPr>
        <p:spPr/>
        <p:txBody>
          <a:bodyPr/>
          <a:lstStyle/>
          <a:p>
            <a:r>
              <a:rPr lang="en-US" dirty="0" smtClean="0"/>
              <a:t>If you do NOT choose to send your score report directly to colleges, and you don’t score as well as you want to the first time, you can take the test again (and again and again) until you receive a score you are happy with. </a:t>
            </a:r>
          </a:p>
          <a:p>
            <a:r>
              <a:rPr lang="en-US" dirty="0" smtClean="0"/>
              <a:t>No matter how many times you take the ACT, the colleges you apply to will see only one of your scores—the one </a:t>
            </a:r>
            <a:r>
              <a:rPr lang="en-US" b="1" u="sng" dirty="0" smtClean="0"/>
              <a:t>you</a:t>
            </a:r>
            <a:r>
              <a:rPr lang="en-US" dirty="0" smtClean="0"/>
              <a:t> pick.</a:t>
            </a:r>
            <a:endParaRPr lang="en-US" dirty="0"/>
          </a:p>
        </p:txBody>
      </p:sp>
    </p:spTree>
  </p:cSld>
  <p:clrMapOvr>
    <a:masterClrMapping/>
  </p:clrMapOvr>
  <p:transition>
    <p:comb/>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Taking the ACT Twice </a:t>
            </a:r>
            <a:r>
              <a:rPr lang="en-US" sz="4000" dirty="0" smtClean="0"/>
              <a:t>(or 42 times)</a:t>
            </a:r>
            <a:endParaRPr lang="en-US" sz="4000" dirty="0"/>
          </a:p>
        </p:txBody>
      </p:sp>
      <p:sp>
        <p:nvSpPr>
          <p:cNvPr id="3" name="Content Placeholder 2"/>
          <p:cNvSpPr>
            <a:spLocks noGrp="1"/>
          </p:cNvSpPr>
          <p:nvPr>
            <p:ph idx="1"/>
          </p:nvPr>
        </p:nvSpPr>
        <p:spPr/>
        <p:txBody>
          <a:bodyPr/>
          <a:lstStyle/>
          <a:p>
            <a:r>
              <a:rPr lang="en-US" dirty="0" smtClean="0"/>
              <a:t>More than half of second-time test takers increase their scores.</a:t>
            </a:r>
          </a:p>
          <a:p>
            <a:r>
              <a:rPr lang="en-US" dirty="0" smtClean="0"/>
              <a:t>This is a good opportunity to improve your score; however, you will have to pay each time you want to “retake” the test.</a:t>
            </a:r>
            <a:endParaRPr lang="en-US" dirty="0"/>
          </a:p>
        </p:txBody>
      </p:sp>
    </p:spTree>
  </p:cSld>
  <p:clrMapOvr>
    <a:masterClrMapping/>
  </p:clrMapOvr>
  <p:transition>
    <p:comb/>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an ACT Score Means</a:t>
            </a:r>
            <a:endParaRPr lang="en-US" dirty="0"/>
          </a:p>
        </p:txBody>
      </p:sp>
      <p:sp>
        <p:nvSpPr>
          <p:cNvPr id="3" name="Content Placeholder 2"/>
          <p:cNvSpPr>
            <a:spLocks noGrp="1"/>
          </p:cNvSpPr>
          <p:nvPr>
            <p:ph idx="1"/>
          </p:nvPr>
        </p:nvSpPr>
        <p:spPr/>
        <p:txBody>
          <a:bodyPr/>
          <a:lstStyle/>
          <a:p>
            <a:r>
              <a:rPr lang="en-US" dirty="0" smtClean="0"/>
              <a:t>As a junior, your ACT score can help you determine which colleges to apply to</a:t>
            </a:r>
          </a:p>
          <a:p>
            <a:r>
              <a:rPr lang="en-US" dirty="0" smtClean="0"/>
              <a:t>While a college applicant’s “total package” is what counts, a good ACT score will never hurt your chances of getting into the schools you want.</a:t>
            </a:r>
            <a:endParaRPr lang="en-US" dirty="0"/>
          </a:p>
        </p:txBody>
      </p:sp>
    </p:spTree>
  </p:cSld>
  <p:clrMapOvr>
    <a:masterClrMapping/>
  </p:clrMapOvr>
  <p:transition>
    <p:comb/>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200" dirty="0" smtClean="0"/>
              <a:t>ACT Scores &amp; College Applications</a:t>
            </a:r>
            <a:endParaRPr lang="en-US" sz="4200" dirty="0"/>
          </a:p>
        </p:txBody>
      </p:sp>
      <p:sp>
        <p:nvSpPr>
          <p:cNvPr id="3" name="Content Placeholder 2"/>
          <p:cNvSpPr>
            <a:spLocks noGrp="1"/>
          </p:cNvSpPr>
          <p:nvPr>
            <p:ph idx="1"/>
          </p:nvPr>
        </p:nvSpPr>
        <p:spPr/>
        <p:txBody>
          <a:bodyPr/>
          <a:lstStyle/>
          <a:p>
            <a:r>
              <a:rPr lang="en-US" dirty="0" smtClean="0"/>
              <a:t>The ACT is a national standard by which colleges can evaluate applicants.</a:t>
            </a:r>
          </a:p>
          <a:p>
            <a:r>
              <a:rPr lang="en-US" dirty="0" smtClean="0"/>
              <a:t>It is merely one factor in your total application package</a:t>
            </a:r>
          </a:p>
          <a:p>
            <a:r>
              <a:rPr lang="en-US" dirty="0" smtClean="0"/>
              <a:t>Your ACT score is one of the first things that stands out to someone reading your application</a:t>
            </a:r>
          </a:p>
          <a:p>
            <a:r>
              <a:rPr lang="en-US" dirty="0" smtClean="0"/>
              <a:t>The ACT is a tool that will help you get into college.</a:t>
            </a:r>
            <a:endParaRPr lang="en-US" dirty="0"/>
          </a:p>
        </p:txBody>
      </p:sp>
    </p:spTree>
  </p:cSld>
  <p:clrMapOvr>
    <a:masterClrMapping/>
  </p:clrMapOvr>
  <p:transition>
    <p:comb/>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Benefits of Taking the Test as a Junior</a:t>
            </a:r>
            <a:endParaRPr lang="en-US" sz="4000" dirty="0"/>
          </a:p>
        </p:txBody>
      </p:sp>
      <p:sp>
        <p:nvSpPr>
          <p:cNvPr id="3" name="Content Placeholder 2"/>
          <p:cNvSpPr>
            <a:spLocks noGrp="1"/>
          </p:cNvSpPr>
          <p:nvPr>
            <p:ph idx="1"/>
          </p:nvPr>
        </p:nvSpPr>
        <p:spPr/>
        <p:txBody>
          <a:bodyPr/>
          <a:lstStyle/>
          <a:p>
            <a:r>
              <a:rPr lang="en-US" dirty="0" smtClean="0"/>
              <a:t>Gives you time to retake if necessary</a:t>
            </a:r>
          </a:p>
          <a:p>
            <a:r>
              <a:rPr lang="en-US" dirty="0" smtClean="0"/>
              <a:t>You will have covered most of the material on the ACT by the end of junior year, and it will be fresh in your mind.</a:t>
            </a:r>
          </a:p>
          <a:p>
            <a:r>
              <a:rPr lang="en-US" dirty="0" smtClean="0"/>
              <a:t>You are likely to forget some material during the summer before your senior year.</a:t>
            </a:r>
            <a:endParaRPr lang="en-US" dirty="0"/>
          </a:p>
        </p:txBody>
      </p:sp>
    </p:spTree>
  </p:cSld>
  <p:clrMapOvr>
    <a:masterClrMapping/>
  </p:clrMapOvr>
  <p:transition>
    <p:comb/>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457200" y="2362200"/>
            <a:ext cx="8229600" cy="1066800"/>
          </a:xfrm>
        </p:spPr>
        <p:txBody>
          <a:bodyPr/>
          <a:lstStyle/>
          <a:p>
            <a:pPr algn="ctr"/>
            <a:r>
              <a:rPr lang="en-US" dirty="0" smtClean="0">
                <a:effectLst>
                  <a:outerShdw blurRad="38100" dist="38100" dir="2700000" algn="tl">
                    <a:srgbClr val="000000"/>
                  </a:outerShdw>
                </a:effectLst>
              </a:rPr>
              <a:t>General Test-Taking Strategies</a:t>
            </a:r>
            <a:endParaRPr lang="en-US" dirty="0">
              <a:effectLst>
                <a:outerShdw blurRad="38100" dist="38100" dir="2700000" algn="tl">
                  <a:srgbClr val="000000"/>
                </a:outerShdw>
              </a:effectLst>
            </a:endParaRPr>
          </a:p>
        </p:txBody>
      </p:sp>
      <p:sp>
        <p:nvSpPr>
          <p:cNvPr id="2053" name="Rectangle 5"/>
          <p:cNvSpPr>
            <a:spLocks noChangeArrowheads="1"/>
          </p:cNvSpPr>
          <p:nvPr/>
        </p:nvSpPr>
        <p:spPr bwMode="auto">
          <a:xfrm>
            <a:off x="457200" y="3733800"/>
            <a:ext cx="8229600" cy="1066800"/>
          </a:xfrm>
          <a:prstGeom prst="rect">
            <a:avLst/>
          </a:prstGeom>
          <a:noFill/>
          <a:ln w="9525">
            <a:noFill/>
            <a:miter lim="800000"/>
            <a:headEnd/>
            <a:tailEnd/>
          </a:ln>
          <a:effectLst/>
        </p:spPr>
        <p:txBody>
          <a:bodyPr anchor="b"/>
          <a:lstStyle/>
          <a:p>
            <a:pPr algn="ctr" eaLnBrk="1" hangingPunct="1"/>
            <a:r>
              <a:rPr lang="en-US" sz="4800" dirty="0" smtClean="0">
                <a:solidFill>
                  <a:schemeClr val="tx2"/>
                </a:solidFill>
              </a:rPr>
              <a:t>Seven Basic Rules</a:t>
            </a:r>
            <a:endParaRPr lang="en-US" sz="4800" dirty="0">
              <a:solidFill>
                <a:schemeClr val="tx2"/>
              </a:solidFill>
            </a:endParaRPr>
          </a:p>
        </p:txBody>
      </p:sp>
    </p:spTree>
  </p:cSld>
  <p:clrMapOvr>
    <a:masterClrMapping/>
  </p:clrMapOvr>
  <p:transition>
    <p:comb/>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229600" cy="1143000"/>
          </a:xfrm>
        </p:spPr>
        <p:txBody>
          <a:bodyPr/>
          <a:lstStyle/>
          <a:p>
            <a:r>
              <a:rPr lang="en-US" sz="3200" b="1" dirty="0" smtClean="0"/>
              <a:t>The following seven rules apply to every section of the ACT </a:t>
            </a:r>
            <a:r>
              <a:rPr lang="en-US" sz="2000" dirty="0" smtClean="0"/>
              <a:t>(each rule will be explained in greater detail on the following slides).</a:t>
            </a:r>
            <a:endParaRPr lang="en-US" sz="2000" dirty="0"/>
          </a:p>
        </p:txBody>
      </p:sp>
      <p:sp>
        <p:nvSpPr>
          <p:cNvPr id="3" name="Content Placeholder 2"/>
          <p:cNvSpPr>
            <a:spLocks noGrp="1"/>
          </p:cNvSpPr>
          <p:nvPr>
            <p:ph idx="1"/>
          </p:nvPr>
        </p:nvSpPr>
        <p:spPr>
          <a:xfrm>
            <a:off x="228600" y="2057400"/>
            <a:ext cx="8991600" cy="4302125"/>
          </a:xfrm>
        </p:spPr>
        <p:txBody>
          <a:bodyPr/>
          <a:lstStyle/>
          <a:p>
            <a:r>
              <a:rPr lang="en-US" dirty="0" smtClean="0"/>
              <a:t>1. Know the instructions for each test.</a:t>
            </a:r>
          </a:p>
          <a:p>
            <a:r>
              <a:rPr lang="en-US" dirty="0" smtClean="0"/>
              <a:t>2. Use your test booklet as scratch paper.</a:t>
            </a:r>
          </a:p>
          <a:p>
            <a:r>
              <a:rPr lang="en-US" dirty="0" smtClean="0"/>
              <a:t>3. Answer the easy questions first.</a:t>
            </a:r>
          </a:p>
          <a:p>
            <a:r>
              <a:rPr lang="en-US" dirty="0" smtClean="0"/>
              <a:t>4. Don’t get bogged down by a hard question.</a:t>
            </a:r>
          </a:p>
          <a:p>
            <a:r>
              <a:rPr lang="en-US" dirty="0" smtClean="0"/>
              <a:t>5. Avoid carelessness.</a:t>
            </a:r>
          </a:p>
          <a:p>
            <a:r>
              <a:rPr lang="en-US" dirty="0" smtClean="0"/>
              <a:t>6. Be careful bubbling in your answers.</a:t>
            </a:r>
          </a:p>
          <a:p>
            <a:r>
              <a:rPr lang="en-US" dirty="0" smtClean="0"/>
              <a:t>7. Always guess when you don’t know the answer.</a:t>
            </a:r>
          </a:p>
        </p:txBody>
      </p:sp>
    </p:spTree>
  </p:cSld>
  <p:clrMapOvr>
    <a:masterClrMapping/>
  </p:clrMapOvr>
  <p:transition>
    <p:comb/>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 #1</a:t>
            </a:r>
            <a:endParaRPr lang="en-US" dirty="0"/>
          </a:p>
        </p:txBody>
      </p:sp>
      <p:sp>
        <p:nvSpPr>
          <p:cNvPr id="3" name="Content Placeholder 2"/>
          <p:cNvSpPr>
            <a:spLocks noGrp="1"/>
          </p:cNvSpPr>
          <p:nvPr>
            <p:ph idx="1"/>
          </p:nvPr>
        </p:nvSpPr>
        <p:spPr/>
        <p:txBody>
          <a:bodyPr/>
          <a:lstStyle/>
          <a:p>
            <a:r>
              <a:rPr lang="en-US" dirty="0" smtClean="0"/>
              <a:t>Know the instructions for each test</a:t>
            </a:r>
          </a:p>
          <a:p>
            <a:pPr lvl="1"/>
            <a:r>
              <a:rPr lang="en-US" dirty="0" smtClean="0"/>
              <a:t>You’ll need all the time you can get</a:t>
            </a:r>
          </a:p>
          <a:p>
            <a:pPr lvl="1"/>
            <a:r>
              <a:rPr lang="en-US" dirty="0" smtClean="0"/>
              <a:t>Don’t waste time reading the test instructions during the actual test</a:t>
            </a:r>
          </a:p>
          <a:p>
            <a:pPr lvl="1"/>
            <a:r>
              <a:rPr lang="en-US" dirty="0" smtClean="0"/>
              <a:t>Read the instructions before taking each practice test so you’ll know them for the actual test</a:t>
            </a:r>
            <a:endParaRPr lang="en-US" dirty="0"/>
          </a:p>
        </p:txBody>
      </p:sp>
    </p:spTree>
  </p:cSld>
  <p:clrMapOvr>
    <a:masterClrMapping/>
  </p:clrMapOvr>
  <p:transition>
    <p:comb/>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&amp; Structure</a:t>
            </a:r>
            <a:endParaRPr lang="en-US" dirty="0"/>
          </a:p>
        </p:txBody>
      </p:sp>
      <p:sp>
        <p:nvSpPr>
          <p:cNvPr id="3" name="Content Placeholder 2"/>
          <p:cNvSpPr>
            <a:spLocks noGrp="1"/>
          </p:cNvSpPr>
          <p:nvPr>
            <p:ph idx="1"/>
          </p:nvPr>
        </p:nvSpPr>
        <p:spPr/>
        <p:txBody>
          <a:bodyPr/>
          <a:lstStyle/>
          <a:p>
            <a:r>
              <a:rPr lang="en-US" dirty="0" smtClean="0"/>
              <a:t>English Test</a:t>
            </a:r>
          </a:p>
          <a:p>
            <a:pPr lvl="1"/>
            <a:r>
              <a:rPr lang="en-US" dirty="0" smtClean="0"/>
              <a:t>75 Questions, 45 Minutes</a:t>
            </a:r>
          </a:p>
          <a:p>
            <a:pPr lvl="1"/>
            <a:r>
              <a:rPr lang="en-US" dirty="0" smtClean="0"/>
              <a:t>5 Reading passages with grammatical and stylistic errors</a:t>
            </a:r>
          </a:p>
          <a:p>
            <a:pPr lvl="1"/>
            <a:r>
              <a:rPr lang="en-US" dirty="0" smtClean="0"/>
              <a:t>15 questions per passage</a:t>
            </a:r>
          </a:p>
          <a:p>
            <a:pPr lvl="1"/>
            <a:r>
              <a:rPr lang="en-US" dirty="0" smtClean="0"/>
              <a:t>Tests your understanding of basic grammar along with your grasp of the tools and strategies a writer can use to put sentences together to form paragraphs and arguments</a:t>
            </a:r>
            <a:endParaRPr lang="en-US" dirty="0"/>
          </a:p>
        </p:txBody>
      </p:sp>
    </p:spTree>
  </p:cSld>
  <p:clrMapOvr>
    <a:masterClrMapping/>
  </p:clrMapOvr>
  <p:transition>
    <p:comb/>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 #2</a:t>
            </a:r>
            <a:endParaRPr lang="en-US" dirty="0"/>
          </a:p>
        </p:txBody>
      </p:sp>
      <p:sp>
        <p:nvSpPr>
          <p:cNvPr id="3" name="Content Placeholder 2"/>
          <p:cNvSpPr>
            <a:spLocks noGrp="1"/>
          </p:cNvSpPr>
          <p:nvPr>
            <p:ph idx="1"/>
          </p:nvPr>
        </p:nvSpPr>
        <p:spPr/>
        <p:txBody>
          <a:bodyPr/>
          <a:lstStyle/>
          <a:p>
            <a:r>
              <a:rPr lang="en-US" dirty="0" smtClean="0"/>
              <a:t>Use your test booklet as scratch paper</a:t>
            </a:r>
          </a:p>
          <a:p>
            <a:pPr lvl="1"/>
            <a:r>
              <a:rPr lang="en-US" dirty="0" smtClean="0"/>
              <a:t>Your test booklet doesn’t have to look “pretty” at the end of the test!</a:t>
            </a:r>
          </a:p>
          <a:p>
            <a:pPr lvl="1"/>
            <a:r>
              <a:rPr lang="en-US" dirty="0" smtClean="0"/>
              <a:t>A pristine test booklet is a wasted opportunity</a:t>
            </a:r>
          </a:p>
          <a:p>
            <a:pPr lvl="1"/>
            <a:r>
              <a:rPr lang="en-US" dirty="0" smtClean="0"/>
              <a:t>You should write down all your work for math problems, in case you want to return to a question later in order to complete it or check your answer.</a:t>
            </a:r>
          </a:p>
          <a:p>
            <a:pPr lvl="1"/>
            <a:r>
              <a:rPr lang="en-US" dirty="0" smtClean="0"/>
              <a:t>Making margin notes alongside the Reading passages can help you stay on track when answering questions.</a:t>
            </a:r>
            <a:endParaRPr lang="en-US" dirty="0"/>
          </a:p>
        </p:txBody>
      </p:sp>
    </p:spTree>
  </p:cSld>
  <p:clrMapOvr>
    <a:masterClrMapping/>
  </p:clrMapOvr>
  <p:transition>
    <p:comb/>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dirty="0" smtClean="0"/>
              <a:t>Rule #3</a:t>
            </a:r>
            <a:endParaRPr lang="en-US" dirty="0"/>
          </a:p>
        </p:txBody>
      </p:sp>
      <p:sp>
        <p:nvSpPr>
          <p:cNvPr id="3" name="Content Placeholder 2"/>
          <p:cNvSpPr>
            <a:spLocks noGrp="1"/>
          </p:cNvSpPr>
          <p:nvPr>
            <p:ph idx="1"/>
          </p:nvPr>
        </p:nvSpPr>
        <p:spPr>
          <a:xfrm>
            <a:off x="152400" y="1143000"/>
            <a:ext cx="8763000" cy="4302125"/>
          </a:xfrm>
        </p:spPr>
        <p:txBody>
          <a:bodyPr/>
          <a:lstStyle/>
          <a:p>
            <a:r>
              <a:rPr lang="en-US" dirty="0" smtClean="0"/>
              <a:t>Answer the easy questions first</a:t>
            </a:r>
          </a:p>
          <a:p>
            <a:pPr lvl="1"/>
            <a:r>
              <a:rPr lang="en-US" dirty="0" smtClean="0"/>
              <a:t>This is a crucial strategy for the ACT!</a:t>
            </a:r>
          </a:p>
          <a:p>
            <a:pPr lvl="1"/>
            <a:r>
              <a:rPr lang="en-US" dirty="0" smtClean="0"/>
              <a:t>All questions within a subject test are worth the same amount of points.  There’s no point in slaving away over a difficult question if it will take several minutes.  In the same amount of time, you can probably rack up points by answering a bunch of easy, less time-consuming questions.</a:t>
            </a:r>
          </a:p>
          <a:p>
            <a:pPr lvl="1"/>
            <a:r>
              <a:rPr lang="en-US" dirty="0" smtClean="0"/>
              <a:t>EQF helps you make sure you see all the questions on the test that you have a good chance at getting correct, while saving the remaining time for difficult questions.</a:t>
            </a:r>
            <a:endParaRPr lang="en-US" dirty="0"/>
          </a:p>
        </p:txBody>
      </p:sp>
    </p:spTree>
  </p:cSld>
  <p:clrMapOvr>
    <a:masterClrMapping/>
  </p:clrMapOvr>
  <p:transition>
    <p:comb/>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 #4</a:t>
            </a:r>
            <a:endParaRPr lang="en-US" dirty="0"/>
          </a:p>
        </p:txBody>
      </p:sp>
      <p:sp>
        <p:nvSpPr>
          <p:cNvPr id="3" name="Content Placeholder 2"/>
          <p:cNvSpPr>
            <a:spLocks noGrp="1"/>
          </p:cNvSpPr>
          <p:nvPr>
            <p:ph idx="1"/>
          </p:nvPr>
        </p:nvSpPr>
        <p:spPr/>
        <p:txBody>
          <a:bodyPr/>
          <a:lstStyle/>
          <a:p>
            <a:r>
              <a:rPr lang="en-US" dirty="0" smtClean="0"/>
              <a:t>Don’t get bogged down by tough questions</a:t>
            </a:r>
          </a:p>
          <a:p>
            <a:pPr lvl="1"/>
            <a:r>
              <a:rPr lang="en-US" dirty="0" smtClean="0"/>
              <a:t>If you’ve spent a significant amount of time on a problem  (for the ACT, 90 seconds is a lot of time) and haven’t gotten close to answering it, LET IT GO!</a:t>
            </a:r>
          </a:p>
          <a:p>
            <a:pPr lvl="1"/>
            <a:r>
              <a:rPr lang="en-US" dirty="0" smtClean="0"/>
              <a:t>This is not “a waste of time” since you can come back to the problem after you’ve answered the easy ones.  When you come back to it, you’ll already have done part of the work needed to solve the problem!</a:t>
            </a:r>
            <a:endParaRPr lang="en-US" dirty="0"/>
          </a:p>
        </p:txBody>
      </p:sp>
    </p:spTree>
  </p:cSld>
  <p:clrMapOvr>
    <a:masterClrMapping/>
  </p:clrMapOvr>
  <p:transition>
    <p:comb/>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457200"/>
            <a:ext cx="8229600" cy="1143000"/>
          </a:xfrm>
        </p:spPr>
        <p:txBody>
          <a:bodyPr/>
          <a:lstStyle/>
          <a:p>
            <a:r>
              <a:rPr lang="en-US" dirty="0" smtClean="0"/>
              <a:t>Rule #5</a:t>
            </a:r>
            <a:endParaRPr lang="en-US" dirty="0"/>
          </a:p>
        </p:txBody>
      </p:sp>
      <p:sp>
        <p:nvSpPr>
          <p:cNvPr id="3" name="Content Placeholder 2"/>
          <p:cNvSpPr>
            <a:spLocks noGrp="1"/>
          </p:cNvSpPr>
          <p:nvPr>
            <p:ph idx="1"/>
          </p:nvPr>
        </p:nvSpPr>
        <p:spPr>
          <a:xfrm>
            <a:off x="0" y="1828800"/>
            <a:ext cx="9144000" cy="4302125"/>
          </a:xfrm>
        </p:spPr>
        <p:txBody>
          <a:bodyPr/>
          <a:lstStyle/>
          <a:p>
            <a:r>
              <a:rPr lang="en-US" dirty="0" smtClean="0"/>
              <a:t>Avoid Carelessness</a:t>
            </a:r>
          </a:p>
          <a:p>
            <a:pPr lvl="1"/>
            <a:r>
              <a:rPr lang="en-US" dirty="0" smtClean="0"/>
              <a:t>Don’t Rush!</a:t>
            </a:r>
            <a:endParaRPr lang="en-US" dirty="0" smtClean="0"/>
          </a:p>
          <a:p>
            <a:pPr lvl="2"/>
            <a:r>
              <a:rPr lang="en-US" dirty="0" smtClean="0"/>
              <a:t>This causes you to move </a:t>
            </a:r>
            <a:r>
              <a:rPr lang="en-US" dirty="0" smtClean="0"/>
              <a:t>too quickly through the questions.</a:t>
            </a:r>
          </a:p>
          <a:p>
            <a:pPr lvl="2"/>
            <a:r>
              <a:rPr lang="en-US" dirty="0" smtClean="0"/>
              <a:t>Speeding through the test </a:t>
            </a:r>
            <a:r>
              <a:rPr lang="en-US" dirty="0" smtClean="0"/>
              <a:t>causes you </a:t>
            </a:r>
            <a:r>
              <a:rPr lang="en-US" dirty="0" smtClean="0"/>
              <a:t>to misinterpret questions &amp; miss crucial bits of information</a:t>
            </a:r>
            <a:r>
              <a:rPr lang="en-US" dirty="0" smtClean="0"/>
              <a:t>.</a:t>
            </a:r>
          </a:p>
          <a:p>
            <a:pPr lvl="2"/>
            <a:endParaRPr lang="en-US" dirty="0" smtClean="0"/>
          </a:p>
          <a:p>
            <a:pPr lvl="1"/>
            <a:r>
              <a:rPr lang="en-US" dirty="0" smtClean="0"/>
              <a:t>Why it’s a problem?</a:t>
            </a:r>
          </a:p>
          <a:p>
            <a:pPr lvl="2"/>
            <a:r>
              <a:rPr lang="en-US" dirty="0" smtClean="0"/>
              <a:t>ACT test writers are out to get </a:t>
            </a:r>
            <a:r>
              <a:rPr lang="en-US" dirty="0" smtClean="0"/>
              <a:t>students who rush</a:t>
            </a:r>
            <a:r>
              <a:rPr lang="en-US" dirty="0" smtClean="0"/>
              <a:t> </a:t>
            </a:r>
            <a:r>
              <a:rPr lang="en-US" dirty="0" smtClean="0"/>
              <a:t>by including “partial answers” among the answer choices</a:t>
            </a:r>
            <a:r>
              <a:rPr lang="en-US" dirty="0" smtClean="0"/>
              <a:t>.</a:t>
            </a:r>
            <a:endParaRPr lang="en-US" dirty="0" smtClean="0"/>
          </a:p>
        </p:txBody>
      </p:sp>
    </p:spTree>
  </p:cSld>
  <p:clrMapOvr>
    <a:masterClrMapping/>
  </p:clrMapOvr>
  <p:transition>
    <p:comb/>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lstStyle/>
          <a:p>
            <a:r>
              <a:rPr lang="en-US" dirty="0" smtClean="0"/>
              <a:t>Rule #5 – Continued	</a:t>
            </a:r>
            <a:endParaRPr lang="en-US" dirty="0"/>
          </a:p>
        </p:txBody>
      </p:sp>
      <p:sp>
        <p:nvSpPr>
          <p:cNvPr id="3" name="Content Placeholder 2"/>
          <p:cNvSpPr>
            <a:spLocks noGrp="1"/>
          </p:cNvSpPr>
          <p:nvPr>
            <p:ph idx="1"/>
          </p:nvPr>
        </p:nvSpPr>
        <p:spPr>
          <a:xfrm>
            <a:off x="0" y="1219200"/>
            <a:ext cx="8991600" cy="4302125"/>
          </a:xfrm>
        </p:spPr>
        <p:txBody>
          <a:bodyPr/>
          <a:lstStyle/>
          <a:p>
            <a:r>
              <a:rPr lang="en-US" dirty="0" smtClean="0"/>
              <a:t>Avoid Carelessness</a:t>
            </a:r>
          </a:p>
          <a:p>
            <a:pPr lvl="1"/>
            <a:r>
              <a:rPr lang="en-US" dirty="0" smtClean="0"/>
              <a:t>Be Confident!</a:t>
            </a:r>
            <a:endParaRPr lang="en-US" dirty="0" smtClean="0"/>
          </a:p>
          <a:p>
            <a:pPr lvl="2"/>
            <a:r>
              <a:rPr lang="en-US" dirty="0" smtClean="0"/>
              <a:t>Nervous or insecure </a:t>
            </a:r>
            <a:r>
              <a:rPr lang="en-US" dirty="0" smtClean="0"/>
              <a:t>students t</a:t>
            </a:r>
            <a:r>
              <a:rPr lang="en-US" dirty="0" smtClean="0"/>
              <a:t>ake </a:t>
            </a:r>
            <a:r>
              <a:rPr lang="en-US" dirty="0" smtClean="0"/>
              <a:t>one look at the question and just “</a:t>
            </a:r>
            <a:r>
              <a:rPr lang="en-US" dirty="0" smtClean="0"/>
              <a:t>know” they can’t </a:t>
            </a:r>
            <a:r>
              <a:rPr lang="en-US" dirty="0" smtClean="0"/>
              <a:t>answer </a:t>
            </a:r>
            <a:r>
              <a:rPr lang="en-US" dirty="0" smtClean="0"/>
              <a:t>it, so they skip questions that “seem” too difficult.</a:t>
            </a:r>
          </a:p>
          <a:p>
            <a:pPr lvl="1"/>
            <a:r>
              <a:rPr lang="en-US" dirty="0" smtClean="0"/>
              <a:t> Why </a:t>
            </a:r>
            <a:r>
              <a:rPr lang="en-US" dirty="0" smtClean="0"/>
              <a:t>it’s a problem?</a:t>
            </a:r>
          </a:p>
          <a:p>
            <a:pPr lvl="2"/>
            <a:r>
              <a:rPr lang="en-US" dirty="0" smtClean="0"/>
              <a:t>ACT test writers know how to make anything sound “tougher” than it is.</a:t>
            </a:r>
          </a:p>
          <a:p>
            <a:pPr lvl="1"/>
            <a:r>
              <a:rPr lang="en-US" dirty="0" smtClean="0"/>
              <a:t>Are you </a:t>
            </a:r>
            <a:r>
              <a:rPr lang="en-US" dirty="0" smtClean="0"/>
              <a:t>a nervous or insecure test taker?</a:t>
            </a:r>
            <a:endParaRPr lang="en-US" dirty="0" smtClean="0"/>
          </a:p>
          <a:p>
            <a:pPr lvl="2"/>
            <a:r>
              <a:rPr lang="en-US" dirty="0" smtClean="0"/>
              <a:t>Know that most questions are actually fairly simple questions disguised in complex-sounding terms.</a:t>
            </a:r>
          </a:p>
          <a:p>
            <a:pPr lvl="3"/>
            <a:r>
              <a:rPr lang="en-US" dirty="0" smtClean="0"/>
              <a:t>If it sounds tough, re-read it.  Try substituting more “comfortable” words for those that unfamiliar.  </a:t>
            </a:r>
          </a:p>
        </p:txBody>
      </p:sp>
    </p:spTree>
  </p:cSld>
  <p:clrMapOvr>
    <a:masterClrMapping/>
  </p:clrMapOvr>
  <p:transition>
    <p:comb/>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 #6</a:t>
            </a:r>
            <a:endParaRPr lang="en-US" dirty="0"/>
          </a:p>
        </p:txBody>
      </p:sp>
      <p:sp>
        <p:nvSpPr>
          <p:cNvPr id="3" name="Content Placeholder 2"/>
          <p:cNvSpPr>
            <a:spLocks noGrp="1"/>
          </p:cNvSpPr>
          <p:nvPr>
            <p:ph idx="1"/>
          </p:nvPr>
        </p:nvSpPr>
        <p:spPr/>
        <p:txBody>
          <a:bodyPr/>
          <a:lstStyle/>
          <a:p>
            <a:r>
              <a:rPr lang="en-US" dirty="0" smtClean="0"/>
              <a:t>Be careful bubbling your answers</a:t>
            </a:r>
          </a:p>
          <a:p>
            <a:pPr lvl="1"/>
            <a:r>
              <a:rPr lang="en-US" dirty="0" smtClean="0"/>
              <a:t>The computer that scores your test cares ONLY about the blackened bubbles on your answer sheet.  If your answers are correct, but you filled in the wrong bubble, the computer doesn’t care!</a:t>
            </a:r>
          </a:p>
          <a:p>
            <a:pPr lvl="1"/>
            <a:r>
              <a:rPr lang="en-US" dirty="0" smtClean="0"/>
              <a:t>Pay attention to the letters you are bubbling.</a:t>
            </a:r>
          </a:p>
          <a:p>
            <a:pPr lvl="2"/>
            <a:r>
              <a:rPr lang="en-US" dirty="0" smtClean="0"/>
              <a:t>Odd-numbered questions are lettered A,B,C,D</a:t>
            </a:r>
          </a:p>
          <a:p>
            <a:pPr lvl="2"/>
            <a:r>
              <a:rPr lang="en-US" dirty="0" smtClean="0"/>
              <a:t>Even-numbered questions are lettered F,G,H,J</a:t>
            </a:r>
          </a:p>
          <a:p>
            <a:pPr lvl="2"/>
            <a:endParaRPr lang="en-US" dirty="0"/>
          </a:p>
        </p:txBody>
      </p:sp>
    </p:spTree>
  </p:cSld>
  <p:clrMapOvr>
    <a:masterClrMapping/>
  </p:clrMapOvr>
  <p:transition>
    <p:comb/>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 #6 – Time Saving Tip!!</a:t>
            </a:r>
            <a:endParaRPr lang="en-US" dirty="0"/>
          </a:p>
        </p:txBody>
      </p:sp>
      <p:sp>
        <p:nvSpPr>
          <p:cNvPr id="3" name="Content Placeholder 2"/>
          <p:cNvSpPr>
            <a:spLocks noGrp="1"/>
          </p:cNvSpPr>
          <p:nvPr>
            <p:ph idx="1"/>
          </p:nvPr>
        </p:nvSpPr>
        <p:spPr/>
        <p:txBody>
          <a:bodyPr/>
          <a:lstStyle/>
          <a:p>
            <a:r>
              <a:rPr lang="en-US" dirty="0" smtClean="0"/>
              <a:t>Be careful bubbling your answers</a:t>
            </a:r>
          </a:p>
          <a:p>
            <a:pPr lvl="1"/>
            <a:r>
              <a:rPr lang="en-US" dirty="0" smtClean="0"/>
              <a:t>You may want to try bubbling in groups (five at a time or a page at a time) rather than answering one by one.</a:t>
            </a:r>
          </a:p>
          <a:p>
            <a:pPr lvl="1"/>
            <a:r>
              <a:rPr lang="en-US" dirty="0" smtClean="0"/>
              <a:t>Circle the answers in the test booklet as you go through the page, then transfer the answers over to the answer sheet as a group</a:t>
            </a:r>
          </a:p>
          <a:p>
            <a:pPr lvl="1"/>
            <a:r>
              <a:rPr lang="en-US" b="1" dirty="0" smtClean="0"/>
              <a:t>This method should increase your speed AND accuracy in filling out the answer sheet.</a:t>
            </a:r>
          </a:p>
          <a:p>
            <a:pPr lvl="2"/>
            <a:endParaRPr lang="en-US" dirty="0"/>
          </a:p>
        </p:txBody>
      </p:sp>
    </p:spTree>
  </p:cSld>
  <p:clrMapOvr>
    <a:masterClrMapping/>
  </p:clrMapOvr>
  <p:transition>
    <p:comb/>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 #7</a:t>
            </a:r>
            <a:endParaRPr lang="en-US" dirty="0"/>
          </a:p>
        </p:txBody>
      </p:sp>
      <p:sp>
        <p:nvSpPr>
          <p:cNvPr id="3" name="Content Placeholder 2"/>
          <p:cNvSpPr>
            <a:spLocks noGrp="1"/>
          </p:cNvSpPr>
          <p:nvPr>
            <p:ph idx="1"/>
          </p:nvPr>
        </p:nvSpPr>
        <p:spPr/>
        <p:txBody>
          <a:bodyPr/>
          <a:lstStyle/>
          <a:p>
            <a:r>
              <a:rPr lang="en-US" dirty="0" smtClean="0"/>
              <a:t>Always guess when you don’t know the answer.</a:t>
            </a:r>
          </a:p>
          <a:p>
            <a:pPr lvl="1"/>
            <a:r>
              <a:rPr lang="en-US" dirty="0" smtClean="0"/>
              <a:t>This will be discussed in greater detail tomorrow however, the basic rule is “Always guess!”</a:t>
            </a:r>
          </a:p>
          <a:p>
            <a:pPr lvl="1"/>
            <a:r>
              <a:rPr lang="en-US" dirty="0" smtClean="0"/>
              <a:t>You’re better off guessing than leaving an answer blank because there is NO PENALTY for incorrect answers.</a:t>
            </a:r>
            <a:endParaRPr lang="en-US" dirty="0"/>
          </a:p>
        </p:txBody>
      </p:sp>
    </p:spTree>
  </p:cSld>
  <p:clrMapOvr>
    <a:masterClrMapping/>
  </p:clrMapOvr>
  <p:transition>
    <p:comb/>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&amp; Structure continued</a:t>
            </a:r>
            <a:endParaRPr lang="en-US" dirty="0"/>
          </a:p>
        </p:txBody>
      </p:sp>
      <p:sp>
        <p:nvSpPr>
          <p:cNvPr id="3" name="Content Placeholder 2"/>
          <p:cNvSpPr>
            <a:spLocks noGrp="1"/>
          </p:cNvSpPr>
          <p:nvPr>
            <p:ph idx="1"/>
          </p:nvPr>
        </p:nvSpPr>
        <p:spPr/>
        <p:txBody>
          <a:bodyPr/>
          <a:lstStyle/>
          <a:p>
            <a:r>
              <a:rPr lang="en-US" dirty="0" smtClean="0"/>
              <a:t>Reading Test</a:t>
            </a:r>
          </a:p>
          <a:p>
            <a:pPr lvl="1"/>
            <a:r>
              <a:rPr lang="en-US" dirty="0" smtClean="0"/>
              <a:t>40 Questions, 35 Minutes</a:t>
            </a:r>
          </a:p>
          <a:p>
            <a:pPr lvl="1"/>
            <a:r>
              <a:rPr lang="en-US" dirty="0" smtClean="0"/>
              <a:t>4 reading passages covering prose fiction, social science, humanities, and natural science.</a:t>
            </a:r>
          </a:p>
          <a:p>
            <a:pPr lvl="1"/>
            <a:r>
              <a:rPr lang="en-US" dirty="0" smtClean="0"/>
              <a:t>Passages always appear in the above order &amp; are given equal weight in scoring.</a:t>
            </a:r>
          </a:p>
          <a:p>
            <a:pPr lvl="1"/>
            <a:r>
              <a:rPr lang="en-US" dirty="0" smtClean="0"/>
              <a:t>10 questions per passage of varying levels and difficulty</a:t>
            </a:r>
          </a:p>
          <a:p>
            <a:pPr lvl="1"/>
            <a:r>
              <a:rPr lang="en-US" dirty="0" smtClean="0"/>
              <a:t>Tests your ability to read, comprehend, and infer</a:t>
            </a:r>
            <a:endParaRPr lang="en-US" dirty="0"/>
          </a:p>
        </p:txBody>
      </p:sp>
    </p:spTree>
  </p:cSld>
  <p:clrMapOvr>
    <a:masterClrMapping/>
  </p:clrMapOvr>
  <p:transition>
    <p:comb/>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Content &amp; Structure continued</a:t>
            </a:r>
            <a:endParaRPr lang="en-US" dirty="0"/>
          </a:p>
        </p:txBody>
      </p:sp>
      <p:sp>
        <p:nvSpPr>
          <p:cNvPr id="3" name="Content Placeholder 2"/>
          <p:cNvSpPr>
            <a:spLocks noGrp="1"/>
          </p:cNvSpPr>
          <p:nvPr>
            <p:ph idx="1"/>
          </p:nvPr>
        </p:nvSpPr>
        <p:spPr/>
        <p:txBody>
          <a:bodyPr/>
          <a:lstStyle/>
          <a:p>
            <a:r>
              <a:rPr lang="en-US" dirty="0" smtClean="0"/>
              <a:t>Writing Test</a:t>
            </a:r>
          </a:p>
          <a:p>
            <a:pPr lvl="1"/>
            <a:r>
              <a:rPr lang="en-US" dirty="0" smtClean="0"/>
              <a:t>1 essay question, 30 minutes</a:t>
            </a:r>
          </a:p>
          <a:p>
            <a:pPr lvl="1"/>
            <a:r>
              <a:rPr lang="en-US" dirty="0" smtClean="0"/>
              <a:t>Choose to support the perspective given, oppose it, or provide an alternative position based on your own experience with the topic</a:t>
            </a:r>
          </a:p>
          <a:p>
            <a:pPr lvl="1"/>
            <a:r>
              <a:rPr lang="en-US" dirty="0" smtClean="0"/>
              <a:t>More to come on this later!</a:t>
            </a:r>
            <a:endParaRPr lang="en-US" dirty="0"/>
          </a:p>
        </p:txBody>
      </p:sp>
    </p:spTree>
  </p:cSld>
  <p:clrMapOvr>
    <a:masterClrMapping/>
  </p:clrMapOvr>
  <p:transition>
    <p:comb/>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 Scoring &amp; the Score Report</a:t>
            </a:r>
            <a:endParaRPr lang="en-US" dirty="0"/>
          </a:p>
        </p:txBody>
      </p:sp>
      <p:sp>
        <p:nvSpPr>
          <p:cNvPr id="3" name="Content Placeholder 2"/>
          <p:cNvSpPr>
            <a:spLocks noGrp="1"/>
          </p:cNvSpPr>
          <p:nvPr>
            <p:ph idx="1"/>
          </p:nvPr>
        </p:nvSpPr>
        <p:spPr/>
        <p:txBody>
          <a:bodyPr/>
          <a:lstStyle/>
          <a:p>
            <a:r>
              <a:rPr lang="en-US" dirty="0" smtClean="0"/>
              <a:t>Raw Scores</a:t>
            </a:r>
          </a:p>
          <a:p>
            <a:pPr lvl="1"/>
            <a:r>
              <a:rPr lang="en-US" sz="2600" dirty="0" smtClean="0"/>
              <a:t>1 point for each correct answer</a:t>
            </a:r>
          </a:p>
          <a:p>
            <a:pPr lvl="1"/>
            <a:r>
              <a:rPr lang="en-US" sz="2600" dirty="0" smtClean="0"/>
              <a:t>Based on each subject area test</a:t>
            </a:r>
          </a:p>
          <a:p>
            <a:pPr lvl="1"/>
            <a:r>
              <a:rPr lang="en-US" sz="2600" dirty="0" smtClean="0"/>
              <a:t>No point deductions for wrong answers</a:t>
            </a:r>
          </a:p>
          <a:p>
            <a:r>
              <a:rPr lang="en-US" dirty="0" smtClean="0"/>
              <a:t>Writing Test Scores</a:t>
            </a:r>
          </a:p>
          <a:p>
            <a:pPr lvl="1"/>
            <a:r>
              <a:rPr lang="en-US" sz="2600" dirty="0" smtClean="0"/>
              <a:t>Graded on a scale of 1-6</a:t>
            </a:r>
          </a:p>
          <a:p>
            <a:pPr lvl="1"/>
            <a:r>
              <a:rPr lang="en-US" sz="2600" dirty="0" smtClean="0"/>
              <a:t>Two raters will grade essay and the scores will be combined for a final </a:t>
            </a:r>
            <a:r>
              <a:rPr lang="en-US" sz="2600" dirty="0" err="1" smtClean="0"/>
              <a:t>subscore</a:t>
            </a:r>
            <a:r>
              <a:rPr lang="en-US" sz="2600" dirty="0" smtClean="0"/>
              <a:t> between 2-12.</a:t>
            </a:r>
          </a:p>
          <a:p>
            <a:pPr lvl="1"/>
            <a:r>
              <a:rPr lang="en-US" sz="2600" dirty="0" err="1" smtClean="0"/>
              <a:t>Subscore</a:t>
            </a:r>
            <a:r>
              <a:rPr lang="en-US" sz="2600" dirty="0" smtClean="0"/>
              <a:t> is combined with English raw score to create a “Combined English/Writing score”</a:t>
            </a:r>
            <a:endParaRPr lang="en-US" sz="2600" dirty="0"/>
          </a:p>
        </p:txBody>
      </p:sp>
    </p:spTree>
  </p:cSld>
  <p:clrMapOvr>
    <a:masterClrMapping/>
  </p:clrMapOvr>
  <p:transition>
    <p:comb/>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ACT Scoring &amp; the Score Report -</a:t>
            </a:r>
            <a:r>
              <a:rPr lang="en-US" sz="1800" dirty="0" smtClean="0"/>
              <a:t>continued</a:t>
            </a:r>
            <a:endParaRPr lang="en-US" sz="1800" dirty="0"/>
          </a:p>
        </p:txBody>
      </p:sp>
      <p:sp>
        <p:nvSpPr>
          <p:cNvPr id="3" name="Content Placeholder 2"/>
          <p:cNvSpPr>
            <a:spLocks noGrp="1"/>
          </p:cNvSpPr>
          <p:nvPr>
            <p:ph idx="1"/>
          </p:nvPr>
        </p:nvSpPr>
        <p:spPr/>
        <p:txBody>
          <a:bodyPr/>
          <a:lstStyle/>
          <a:p>
            <a:r>
              <a:rPr lang="en-US" dirty="0" smtClean="0"/>
              <a:t>Percentile Rankings</a:t>
            </a:r>
          </a:p>
          <a:p>
            <a:pPr lvl="1"/>
            <a:r>
              <a:rPr lang="en-US" dirty="0" smtClean="0"/>
              <a:t>Indicate how you performed compared to the other students in the nation who took the same test you did</a:t>
            </a:r>
          </a:p>
          <a:p>
            <a:pPr lvl="1"/>
            <a:r>
              <a:rPr lang="en-US" dirty="0" smtClean="0"/>
              <a:t>A percentile ranking of 75 means that 74 percent of test-takers scored worse than you and 25 percent scored the same or better</a:t>
            </a:r>
          </a:p>
          <a:p>
            <a:pPr lvl="1"/>
            <a:r>
              <a:rPr lang="en-US" dirty="0" smtClean="0"/>
              <a:t>The percentile rankings that matter most are the ones given for each subject test and the one accompanying the Composite Score.</a:t>
            </a:r>
            <a:endParaRPr lang="en-US" dirty="0"/>
          </a:p>
        </p:txBody>
      </p:sp>
    </p:spTree>
  </p:cSld>
  <p:clrMapOvr>
    <a:masterClrMapping/>
  </p:clrMapOvr>
  <p:transition>
    <p:comb/>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ACT Scoring &amp; the Score Report-</a:t>
            </a:r>
            <a:r>
              <a:rPr lang="en-US" sz="2000" dirty="0" smtClean="0"/>
              <a:t>continued</a:t>
            </a:r>
            <a:endParaRPr lang="en-US" dirty="0"/>
          </a:p>
        </p:txBody>
      </p:sp>
      <p:sp>
        <p:nvSpPr>
          <p:cNvPr id="3" name="Content Placeholder 2"/>
          <p:cNvSpPr>
            <a:spLocks noGrp="1"/>
          </p:cNvSpPr>
          <p:nvPr>
            <p:ph idx="1"/>
          </p:nvPr>
        </p:nvSpPr>
        <p:spPr/>
        <p:txBody>
          <a:bodyPr/>
          <a:lstStyle/>
          <a:p>
            <a:r>
              <a:rPr lang="en-US" dirty="0" smtClean="0"/>
              <a:t>Composite Score</a:t>
            </a:r>
          </a:p>
          <a:p>
            <a:pPr lvl="1"/>
            <a:r>
              <a:rPr lang="en-US" dirty="0" smtClean="0"/>
              <a:t>This is “the big one” – the one your curious peers will want to know.</a:t>
            </a:r>
          </a:p>
          <a:p>
            <a:pPr lvl="1"/>
            <a:r>
              <a:rPr lang="en-US" dirty="0" smtClean="0"/>
              <a:t>It is the AVERAGE of your scaled scores for the four tests.</a:t>
            </a:r>
          </a:p>
          <a:p>
            <a:pPr lvl="1"/>
            <a:r>
              <a:rPr lang="en-US" dirty="0" smtClean="0"/>
              <a:t>For example, if you got a 28 on the English test, a 26 on the math test, a 32 on the reading test, and a 30 on the science test, your composite score would be….</a:t>
            </a:r>
          </a:p>
        </p:txBody>
      </p:sp>
    </p:spTree>
  </p:cSld>
  <p:clrMapOvr>
    <a:masterClrMapping/>
  </p:clrMapOvr>
  <p:transition>
    <p:comb/>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Composite Score Example</a:t>
            </a:r>
            <a:endParaRPr lang="en-US" dirty="0"/>
          </a:p>
        </p:txBody>
      </p:sp>
      <p:sp>
        <p:nvSpPr>
          <p:cNvPr id="3" name="Content Placeholder 2"/>
          <p:cNvSpPr>
            <a:spLocks noGrp="1"/>
          </p:cNvSpPr>
          <p:nvPr>
            <p:ph idx="1"/>
          </p:nvPr>
        </p:nvSpPr>
        <p:spPr/>
        <p:txBody>
          <a:bodyPr/>
          <a:lstStyle/>
          <a:p>
            <a:pPr algn="ctr">
              <a:buNone/>
            </a:pPr>
            <a:endParaRPr lang="en-US" dirty="0" smtClean="0"/>
          </a:p>
          <a:p>
            <a:pPr algn="ctr">
              <a:buNone/>
            </a:pPr>
            <a:r>
              <a:rPr lang="en-US" dirty="0" smtClean="0"/>
              <a:t>28+26+32+30  =  116</a:t>
            </a:r>
          </a:p>
          <a:p>
            <a:pPr>
              <a:buNone/>
            </a:pPr>
            <a:r>
              <a:rPr lang="en-US" dirty="0" smtClean="0"/>
              <a:t>				      4		        4</a:t>
            </a:r>
          </a:p>
          <a:p>
            <a:pPr>
              <a:buNone/>
            </a:pPr>
            <a:endParaRPr lang="en-US" dirty="0" smtClean="0"/>
          </a:p>
          <a:p>
            <a:pPr>
              <a:buNone/>
            </a:pPr>
            <a:endParaRPr lang="en-US" dirty="0"/>
          </a:p>
          <a:p>
            <a:r>
              <a:rPr lang="en-US" dirty="0" smtClean="0"/>
              <a:t>The Composite Score will be located at the bottom of the score report.</a:t>
            </a:r>
            <a:endParaRPr lang="en-US" dirty="0"/>
          </a:p>
        </p:txBody>
      </p:sp>
      <p:cxnSp>
        <p:nvCxnSpPr>
          <p:cNvPr id="5" name="Straight Connector 4"/>
          <p:cNvCxnSpPr/>
          <p:nvPr/>
        </p:nvCxnSpPr>
        <p:spPr bwMode="auto">
          <a:xfrm>
            <a:off x="2743200" y="2971800"/>
            <a:ext cx="2362200" cy="1588"/>
          </a:xfrm>
          <a:prstGeom prst="line">
            <a:avLst/>
          </a:prstGeom>
          <a:solidFill>
            <a:schemeClr val="accent1"/>
          </a:solidFill>
          <a:ln w="12700" cap="sq" cmpd="sng" algn="ctr">
            <a:solidFill>
              <a:schemeClr val="tx1"/>
            </a:solidFill>
            <a:prstDash val="solid"/>
            <a:round/>
            <a:headEnd type="none" w="sm" len="sm"/>
            <a:tailEnd type="none" w="sm" len="sm"/>
          </a:ln>
          <a:effectLst/>
        </p:spPr>
      </p:cxnSp>
      <p:cxnSp>
        <p:nvCxnSpPr>
          <p:cNvPr id="7" name="Straight Connector 6"/>
          <p:cNvCxnSpPr/>
          <p:nvPr/>
        </p:nvCxnSpPr>
        <p:spPr bwMode="auto">
          <a:xfrm>
            <a:off x="5715000" y="2971800"/>
            <a:ext cx="609600" cy="1588"/>
          </a:xfrm>
          <a:prstGeom prst="line">
            <a:avLst/>
          </a:prstGeom>
          <a:solidFill>
            <a:schemeClr val="accent1"/>
          </a:solidFill>
          <a:ln w="12700" cap="sq" cmpd="sng" algn="ctr">
            <a:solidFill>
              <a:schemeClr val="tx1"/>
            </a:solidFill>
            <a:prstDash val="solid"/>
            <a:round/>
            <a:headEnd type="none" w="sm" len="sm"/>
            <a:tailEnd type="none" w="sm" len="sm"/>
          </a:ln>
          <a:effectLst/>
        </p:spPr>
      </p:cxnSp>
      <p:sp>
        <p:nvSpPr>
          <p:cNvPr id="8" name="TextBox 7"/>
          <p:cNvSpPr txBox="1"/>
          <p:nvPr/>
        </p:nvSpPr>
        <p:spPr>
          <a:xfrm>
            <a:off x="6781800" y="2667000"/>
            <a:ext cx="1524000" cy="584775"/>
          </a:xfrm>
          <a:prstGeom prst="rect">
            <a:avLst/>
          </a:prstGeom>
          <a:noFill/>
        </p:spPr>
        <p:txBody>
          <a:bodyPr wrap="square" rtlCol="0">
            <a:spAutoFit/>
          </a:bodyPr>
          <a:lstStyle/>
          <a:p>
            <a:r>
              <a:rPr lang="en-US" sz="3200" dirty="0" smtClean="0"/>
              <a:t>=   29</a:t>
            </a:r>
            <a:endParaRPr lang="en-US" sz="3200" dirty="0"/>
          </a:p>
        </p:txBody>
      </p:sp>
    </p:spTree>
  </p:cSld>
  <p:clrMapOvr>
    <a:masterClrMapping/>
  </p:clrMapOvr>
  <p:transition>
    <p:comb/>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Score Report</a:t>
            </a:r>
            <a:endParaRPr lang="en-US" dirty="0"/>
          </a:p>
        </p:txBody>
      </p:sp>
      <p:sp>
        <p:nvSpPr>
          <p:cNvPr id="3" name="Content Placeholder 2"/>
          <p:cNvSpPr>
            <a:spLocks noGrp="1"/>
          </p:cNvSpPr>
          <p:nvPr>
            <p:ph idx="1"/>
          </p:nvPr>
        </p:nvSpPr>
        <p:spPr/>
        <p:txBody>
          <a:bodyPr/>
          <a:lstStyle/>
          <a:p>
            <a:r>
              <a:rPr lang="en-US" dirty="0" smtClean="0"/>
              <a:t>Who receives your score report?</a:t>
            </a:r>
          </a:p>
          <a:p>
            <a:pPr lvl="1"/>
            <a:r>
              <a:rPr lang="en-US" dirty="0" smtClean="0"/>
              <a:t>Your high school guidance counselor AND any colleges you list</a:t>
            </a:r>
          </a:p>
          <a:p>
            <a:pPr lvl="1"/>
            <a:r>
              <a:rPr lang="en-US" dirty="0" smtClean="0"/>
              <a:t>You will receive your score from your counselor</a:t>
            </a:r>
          </a:p>
          <a:p>
            <a:r>
              <a:rPr lang="en-US" dirty="0" smtClean="0"/>
              <a:t>Early Score by Web</a:t>
            </a:r>
          </a:p>
          <a:p>
            <a:pPr lvl="1"/>
            <a:r>
              <a:rPr lang="en-US" dirty="0" smtClean="0"/>
              <a:t>Typically, ACT scores take 4-7 weeks to arrive</a:t>
            </a:r>
          </a:p>
          <a:p>
            <a:pPr lvl="1"/>
            <a:r>
              <a:rPr lang="en-US" dirty="0" smtClean="0"/>
              <a:t>You can view your ACT score in 10-15 days, but it will cost you!</a:t>
            </a:r>
          </a:p>
          <a:p>
            <a:pPr lvl="1">
              <a:buNone/>
            </a:pPr>
            <a:endParaRPr lang="en-US" dirty="0"/>
          </a:p>
        </p:txBody>
      </p:sp>
    </p:spTree>
  </p:cSld>
  <p:clrMapOvr>
    <a:masterClrMapping/>
  </p:clrMapOvr>
  <p:transition>
    <p:comb/>
  </p:transition>
</p:sld>
</file>

<file path=ppt/theme/theme1.xml><?xml version="1.0" encoding="utf-8"?>
<a:theme xmlns:a="http://schemas.openxmlformats.org/drawingml/2006/main" name="Green &amp; Purple">
  <a:themeElements>
    <a:clrScheme name="Quadrant 1">
      <a:dk1>
        <a:srgbClr val="5C5674"/>
      </a:dk1>
      <a:lt1>
        <a:srgbClr val="FFFFFF"/>
      </a:lt1>
      <a:dk2>
        <a:srgbClr val="85986A"/>
      </a:dk2>
      <a:lt2>
        <a:srgbClr val="FFFFFF"/>
      </a:lt2>
      <a:accent1>
        <a:srgbClr val="666633"/>
      </a:accent1>
      <a:accent2>
        <a:srgbClr val="ADC5B8"/>
      </a:accent2>
      <a:accent3>
        <a:srgbClr val="C2CAB9"/>
      </a:accent3>
      <a:accent4>
        <a:srgbClr val="DADADA"/>
      </a:accent4>
      <a:accent5>
        <a:srgbClr val="B8B8AD"/>
      </a:accent5>
      <a:accent6>
        <a:srgbClr val="9CB2A6"/>
      </a:accent6>
      <a:hlink>
        <a:srgbClr val="FFCC00"/>
      </a:hlink>
      <a:folHlink>
        <a:srgbClr val="FFFFCC"/>
      </a:folHlink>
    </a:clrScheme>
    <a:fontScheme name="Quadrant">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sq" cmpd="sng" algn="ctr">
          <a:solidFill>
            <a:schemeClr val="tx1"/>
          </a:solidFill>
          <a:prstDash val="solid"/>
          <a:round/>
          <a:headEnd type="none" w="sm" len="sm"/>
          <a:tailEnd type="none" w="sm" len="sm"/>
        </a:ln>
        <a:effectLst/>
      </a:spPr>
      <a:bodyPr vert="horz" wrap="non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Quadrant 1">
        <a:dk1>
          <a:srgbClr val="5C5674"/>
        </a:dk1>
        <a:lt1>
          <a:srgbClr val="FFFFFF"/>
        </a:lt1>
        <a:dk2>
          <a:srgbClr val="85986A"/>
        </a:dk2>
        <a:lt2>
          <a:srgbClr val="FFFFFF"/>
        </a:lt2>
        <a:accent1>
          <a:srgbClr val="666633"/>
        </a:accent1>
        <a:accent2>
          <a:srgbClr val="ADC5B8"/>
        </a:accent2>
        <a:accent3>
          <a:srgbClr val="C2CAB9"/>
        </a:accent3>
        <a:accent4>
          <a:srgbClr val="DADADA"/>
        </a:accent4>
        <a:accent5>
          <a:srgbClr val="B8B8AD"/>
        </a:accent5>
        <a:accent6>
          <a:srgbClr val="9CB2A6"/>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2">
        <a:dk1>
          <a:srgbClr val="000000"/>
        </a:dk1>
        <a:lt1>
          <a:srgbClr val="FFFFFF"/>
        </a:lt1>
        <a:dk2>
          <a:srgbClr val="420000"/>
        </a:dk2>
        <a:lt2>
          <a:srgbClr val="660000"/>
        </a:lt2>
        <a:accent1>
          <a:srgbClr val="CCCC00"/>
        </a:accent1>
        <a:accent2>
          <a:srgbClr val="999966"/>
        </a:accent2>
        <a:accent3>
          <a:srgbClr val="FFFFFF"/>
        </a:accent3>
        <a:accent4>
          <a:srgbClr val="000000"/>
        </a:accent4>
        <a:accent5>
          <a:srgbClr val="E2E2AA"/>
        </a:accent5>
        <a:accent6>
          <a:srgbClr val="8A8A5C"/>
        </a:accent6>
        <a:hlink>
          <a:srgbClr val="996633"/>
        </a:hlink>
        <a:folHlink>
          <a:srgbClr val="993300"/>
        </a:folHlink>
      </a:clrScheme>
      <a:clrMap bg1="lt1" tx1="dk1" bg2="lt2" tx2="dk2" accent1="accent1" accent2="accent2" accent3="accent3" accent4="accent4" accent5="accent5" accent6="accent6" hlink="hlink" folHlink="folHlink"/>
    </a:extraClrScheme>
    <a:extraClrScheme>
      <a:clrScheme name="Quadrant 3">
        <a:dk1>
          <a:srgbClr val="618052"/>
        </a:dk1>
        <a:lt1>
          <a:srgbClr val="FFFFE3"/>
        </a:lt1>
        <a:dk2>
          <a:srgbClr val="162E36"/>
        </a:dk2>
        <a:lt2>
          <a:srgbClr val="FFFFFF"/>
        </a:lt2>
        <a:accent1>
          <a:srgbClr val="336699"/>
        </a:accent1>
        <a:accent2>
          <a:srgbClr val="69888B"/>
        </a:accent2>
        <a:accent3>
          <a:srgbClr val="ABADAE"/>
        </a:accent3>
        <a:accent4>
          <a:srgbClr val="DADAC2"/>
        </a:accent4>
        <a:accent5>
          <a:srgbClr val="ADB8CA"/>
        </a:accent5>
        <a:accent6>
          <a:srgbClr val="5E7B7D"/>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Quadrant 4">
        <a:dk1>
          <a:srgbClr val="000000"/>
        </a:dk1>
        <a:lt1>
          <a:srgbClr val="FFFFFF"/>
        </a:lt1>
        <a:dk2>
          <a:srgbClr val="000000"/>
        </a:dk2>
        <a:lt2>
          <a:srgbClr val="CC0000"/>
        </a:lt2>
        <a:accent1>
          <a:srgbClr val="FFCC00"/>
        </a:accent1>
        <a:accent2>
          <a:srgbClr val="3366CC"/>
        </a:accent2>
        <a:accent3>
          <a:srgbClr val="FFFFFF"/>
        </a:accent3>
        <a:accent4>
          <a:srgbClr val="000000"/>
        </a:accent4>
        <a:accent5>
          <a:srgbClr val="FFE2AA"/>
        </a:accent5>
        <a:accent6>
          <a:srgbClr val="2D5CB9"/>
        </a:accent6>
        <a:hlink>
          <a:srgbClr val="666699"/>
        </a:hlink>
        <a:folHlink>
          <a:srgbClr val="C0C0C0"/>
        </a:folHlink>
      </a:clrScheme>
      <a:clrMap bg1="lt1" tx1="dk1" bg2="lt2" tx2="dk2" accent1="accent1" accent2="accent2" accent3="accent3" accent4="accent4" accent5="accent5" accent6="accent6" hlink="hlink" folHlink="folHlink"/>
    </a:extraClrScheme>
    <a:extraClrScheme>
      <a:clrScheme name="Quadrant 5">
        <a:dk1>
          <a:srgbClr val="666699"/>
        </a:dk1>
        <a:lt1>
          <a:srgbClr val="FFFFFF"/>
        </a:lt1>
        <a:dk2>
          <a:srgbClr val="000033"/>
        </a:dk2>
        <a:lt2>
          <a:srgbClr val="FFFFFF"/>
        </a:lt2>
        <a:accent1>
          <a:srgbClr val="9966FF"/>
        </a:accent1>
        <a:accent2>
          <a:srgbClr val="CCCCFF"/>
        </a:accent2>
        <a:accent3>
          <a:srgbClr val="AAAAAD"/>
        </a:accent3>
        <a:accent4>
          <a:srgbClr val="DADADA"/>
        </a:accent4>
        <a:accent5>
          <a:srgbClr val="CAB8FF"/>
        </a:accent5>
        <a:accent6>
          <a:srgbClr val="B9B9E7"/>
        </a:accent6>
        <a:hlink>
          <a:srgbClr val="CCCC00"/>
        </a:hlink>
        <a:folHlink>
          <a:srgbClr val="CC9900"/>
        </a:folHlink>
      </a:clrScheme>
      <a:clrMap bg1="dk2" tx1="lt1" bg2="dk1" tx2="lt2" accent1="accent1" accent2="accent2" accent3="accent3" accent4="accent4" accent5="accent5" accent6="accent6" hlink="hlink" folHlink="folHlink"/>
    </a:extraClrScheme>
    <a:extraClrScheme>
      <a:clrScheme name="Quadrant 6">
        <a:dk1>
          <a:srgbClr val="000000"/>
        </a:dk1>
        <a:lt1>
          <a:srgbClr val="FFFFFF"/>
        </a:lt1>
        <a:dk2>
          <a:srgbClr val="000000"/>
        </a:dk2>
        <a:lt2>
          <a:srgbClr val="669966"/>
        </a:lt2>
        <a:accent1>
          <a:srgbClr val="CCCCFF"/>
        </a:accent1>
        <a:accent2>
          <a:srgbClr val="9999CC"/>
        </a:accent2>
        <a:accent3>
          <a:srgbClr val="FFFFFF"/>
        </a:accent3>
        <a:accent4>
          <a:srgbClr val="000000"/>
        </a:accent4>
        <a:accent5>
          <a:srgbClr val="E2E2FF"/>
        </a:accent5>
        <a:accent6>
          <a:srgbClr val="8A8AB9"/>
        </a:accent6>
        <a:hlink>
          <a:srgbClr val="000066"/>
        </a:hlink>
        <a:folHlink>
          <a:srgbClr val="333399"/>
        </a:folHlink>
      </a:clrScheme>
      <a:clrMap bg1="lt1" tx1="dk1" bg2="lt2" tx2="dk2" accent1="accent1" accent2="accent2" accent3="accent3" accent4="accent4" accent5="accent5" accent6="accent6" hlink="hlink" folHlink="folHlink"/>
    </a:extraClrScheme>
    <a:extraClrScheme>
      <a:clrScheme name="Quadrant 7">
        <a:dk1>
          <a:srgbClr val="0099CC"/>
        </a:dk1>
        <a:lt1>
          <a:srgbClr val="FFFFFF"/>
        </a:lt1>
        <a:dk2>
          <a:srgbClr val="000099"/>
        </a:dk2>
        <a:lt2>
          <a:srgbClr val="FFFFFF"/>
        </a:lt2>
        <a:accent1>
          <a:srgbClr val="0099CC"/>
        </a:accent1>
        <a:accent2>
          <a:srgbClr val="6600FF"/>
        </a:accent2>
        <a:accent3>
          <a:srgbClr val="AAAACA"/>
        </a:accent3>
        <a:accent4>
          <a:srgbClr val="DADADA"/>
        </a:accent4>
        <a:accent5>
          <a:srgbClr val="AACAE2"/>
        </a:accent5>
        <a:accent6>
          <a:srgbClr val="5C00E7"/>
        </a:accent6>
        <a:hlink>
          <a:srgbClr val="FFCC00"/>
        </a:hlink>
        <a:folHlink>
          <a:srgbClr val="00CCFF"/>
        </a:folHlink>
      </a:clrScheme>
      <a:clrMap bg1="dk2" tx1="lt1" bg2="dk1" tx2="lt2" accent1="accent1" accent2="accent2" accent3="accent3" accent4="accent4" accent5="accent5" accent6="accent6" hlink="hlink" folHlink="folHlink"/>
    </a:extraClrScheme>
    <a:extraClrScheme>
      <a:clrScheme name="Quadrant 8">
        <a:dk1>
          <a:srgbClr val="000033"/>
        </a:dk1>
        <a:lt1>
          <a:srgbClr val="FFFFFF"/>
        </a:lt1>
        <a:dk2>
          <a:srgbClr val="003366"/>
        </a:dk2>
        <a:lt2>
          <a:srgbClr val="275C6D"/>
        </a:lt2>
        <a:accent1>
          <a:srgbClr val="A7D2DF"/>
        </a:accent1>
        <a:accent2>
          <a:srgbClr val="108DA6"/>
        </a:accent2>
        <a:accent3>
          <a:srgbClr val="FFFFFF"/>
        </a:accent3>
        <a:accent4>
          <a:srgbClr val="00002A"/>
        </a:accent4>
        <a:accent5>
          <a:srgbClr val="D0E5EC"/>
        </a:accent5>
        <a:accent6>
          <a:srgbClr val="0D7F96"/>
        </a:accent6>
        <a:hlink>
          <a:srgbClr val="666699"/>
        </a:hlink>
        <a:folHlink>
          <a:srgbClr val="9999FF"/>
        </a:folHlink>
      </a:clrScheme>
      <a:clrMap bg1="lt1" tx1="dk1" bg2="lt2" tx2="dk2" accent1="accent1" accent2="accent2" accent3="accent3" accent4="accent4" accent5="accent5" accent6="accent6" hlink="hlink" folHlink="folHlink"/>
    </a:extraClrScheme>
    <a:extraClrScheme>
      <a:clrScheme name="Quadrant 9">
        <a:dk1>
          <a:srgbClr val="CC3300"/>
        </a:dk1>
        <a:lt1>
          <a:srgbClr val="FFFFFF"/>
        </a:lt1>
        <a:dk2>
          <a:srgbClr val="000000"/>
        </a:dk2>
        <a:lt2>
          <a:srgbClr val="FFFFCC"/>
        </a:lt2>
        <a:accent1>
          <a:srgbClr val="FF9900"/>
        </a:accent1>
        <a:accent2>
          <a:srgbClr val="993300"/>
        </a:accent2>
        <a:accent3>
          <a:srgbClr val="AAAAAA"/>
        </a:accent3>
        <a:accent4>
          <a:srgbClr val="DADADA"/>
        </a:accent4>
        <a:accent5>
          <a:srgbClr val="FFCAAA"/>
        </a:accent5>
        <a:accent6>
          <a:srgbClr val="8A2D00"/>
        </a:accent6>
        <a:hlink>
          <a:srgbClr val="CEC5A2"/>
        </a:hlink>
        <a:folHlink>
          <a:srgbClr val="DDDDDD"/>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Green &amp; Purple</Template>
  <TotalTime>33</TotalTime>
  <Words>1677</Words>
  <Application>Microsoft Office PowerPoint</Application>
  <PresentationFormat>On-screen Show (4:3)</PresentationFormat>
  <Paragraphs>144</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Green &amp; Purple</vt:lpstr>
      <vt:lpstr>Introduction to the ACT</vt:lpstr>
      <vt:lpstr>Content &amp; Structure</vt:lpstr>
      <vt:lpstr>Content &amp; Structure continued</vt:lpstr>
      <vt:lpstr>Content &amp; Structure continued</vt:lpstr>
      <vt:lpstr>ACT Scoring &amp; the Score Report</vt:lpstr>
      <vt:lpstr>ACT Scoring &amp; the Score Report -continued</vt:lpstr>
      <vt:lpstr>ACT Scoring &amp; the Score Report-continued</vt:lpstr>
      <vt:lpstr>Composite Score Example</vt:lpstr>
      <vt:lpstr>Score Report</vt:lpstr>
      <vt:lpstr>Early Score by Web</vt:lpstr>
      <vt:lpstr>Sending Scores to Colleges</vt:lpstr>
      <vt:lpstr>NOT Sending Scores to Colleges</vt:lpstr>
      <vt:lpstr>Taking the ACT Twice (or 42 times)</vt:lpstr>
      <vt:lpstr>What an ACT Score Means</vt:lpstr>
      <vt:lpstr>ACT Scores &amp; College Applications</vt:lpstr>
      <vt:lpstr>Benefits of Taking the Test as a Junior</vt:lpstr>
      <vt:lpstr>General Test-Taking Strategies</vt:lpstr>
      <vt:lpstr>The following seven rules apply to every section of the ACT (each rule will be explained in greater detail on the following slides).</vt:lpstr>
      <vt:lpstr>Rule #1</vt:lpstr>
      <vt:lpstr>Rule #2</vt:lpstr>
      <vt:lpstr>Rule #3</vt:lpstr>
      <vt:lpstr>Rule #4</vt:lpstr>
      <vt:lpstr>Rule #5</vt:lpstr>
      <vt:lpstr>Rule #5 – Continued </vt:lpstr>
      <vt:lpstr>Rule #6</vt:lpstr>
      <vt:lpstr>Rule #6 – Time Saving Tip!!</vt:lpstr>
      <vt:lpstr>Rule #7</vt:lpstr>
    </vt:vector>
  </TitlesOfParts>
  <Company>OPS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the ACT</dc:title>
  <dc:creator>sbadiner</dc:creator>
  <cp:lastModifiedBy>sbadiner</cp:lastModifiedBy>
  <cp:revision>6</cp:revision>
  <dcterms:created xsi:type="dcterms:W3CDTF">2011-12-01T13:51:48Z</dcterms:created>
  <dcterms:modified xsi:type="dcterms:W3CDTF">2012-01-05T13:45:23Z</dcterms:modified>
</cp:coreProperties>
</file>